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7" r:id="rId9"/>
    <p:sldId id="268" r:id="rId10"/>
    <p:sldId id="269" r:id="rId11"/>
    <p:sldId id="263" r:id="rId12"/>
    <p:sldId id="264" r:id="rId13"/>
    <p:sldId id="265" r:id="rId14"/>
    <p:sldId id="266" r:id="rId15"/>
  </p:sldIdLst>
  <p:sldSz cx="18288000" cy="10287000"/>
  <p:notesSz cx="6858000" cy="9144000"/>
  <p:embeddedFontLst>
    <p:embeddedFont>
      <p:font typeface="Agency FB" panose="020B0503020202020204" pitchFamily="34" charset="0"/>
      <p:regular r:id="rId16"/>
      <p:bold r:id="rId17"/>
    </p:embeddedFont>
    <p:embeddedFont>
      <p:font typeface="Arial Black" panose="020B0A04020102020204" pitchFamily="34" charset="0"/>
      <p:bold r:id="rId18"/>
    </p:embeddedFont>
    <p:embeddedFont>
      <p:font typeface="Calibri" panose="020F0502020204030204" pitchFamily="34" charset="0"/>
      <p:regular r:id="rId19"/>
      <p:bold r:id="rId20"/>
      <p:italic r:id="rId21"/>
      <p:boldItalic r:id="rId22"/>
    </p:embeddedFont>
    <p:embeddedFont>
      <p:font typeface="Computer Says No" panose="020B0604020202020204" charset="0"/>
      <p:regular r:id="rId23"/>
    </p:embeddedFont>
    <p:embeddedFont>
      <p:font typeface="Consolas" panose="020B0609020204030204" pitchFamily="49" charset="0"/>
      <p:regular r:id="rId24"/>
      <p:bold r:id="rId25"/>
      <p:italic r:id="rId26"/>
      <p:boldItalic r:id="rId27"/>
    </p:embeddedFont>
    <p:embeddedFont>
      <p:font typeface="Futura Display" panose="020B0604020202020204" charset="0"/>
      <p:regular r:id="rId28"/>
    </p:embeddedFont>
    <p:embeddedFont>
      <p:font typeface="Poppins Light" panose="00000400000000000000" pitchFamily="2" charset="0"/>
      <p:regular r:id="rId29"/>
      <p: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67D8119-06E2-47D6-91F4-19CEF6DBD8B8}" v="8" dt="2023-11-21T08:34:50.3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96"/>
      </p:cViewPr>
      <p:guideLst>
        <p:guide orient="horz" pos="2160"/>
        <p:guide pos="2880"/>
      </p:guideLst>
    </p:cSldViewPr>
  </p:slideViewPr>
  <p:outlineViewPr>
    <p:cViewPr>
      <p:scale>
        <a:sx n="33" d="100"/>
        <a:sy n="33" d="100"/>
      </p:scale>
      <p:origin x="0" y="0"/>
    </p:cViewPr>
  </p:outlineViewPr>
  <p:notesTextViewPr>
    <p:cViewPr>
      <p:scale>
        <a:sx n="300" d="100"/>
        <a:sy n="3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28" Type="http://schemas.openxmlformats.org/officeDocument/2006/relationships/font" Target="fonts/font13.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uti Sinha" userId="915149277fe6d233" providerId="LiveId" clId="{C67D8119-06E2-47D6-91F4-19CEF6DBD8B8}"/>
    <pc:docChg chg="undo custSel addSld modSld">
      <pc:chgData name="Stuti Sinha" userId="915149277fe6d233" providerId="LiveId" clId="{C67D8119-06E2-47D6-91F4-19CEF6DBD8B8}" dt="2023-11-21T09:09:10.454" v="97" actId="1076"/>
      <pc:docMkLst>
        <pc:docMk/>
      </pc:docMkLst>
      <pc:sldChg chg="modSp mod">
        <pc:chgData name="Stuti Sinha" userId="915149277fe6d233" providerId="LiveId" clId="{C67D8119-06E2-47D6-91F4-19CEF6DBD8B8}" dt="2023-11-21T08:35:39.553" v="87" actId="20577"/>
        <pc:sldMkLst>
          <pc:docMk/>
          <pc:sldMk cId="0" sldId="257"/>
        </pc:sldMkLst>
        <pc:spChg chg="mod">
          <ac:chgData name="Stuti Sinha" userId="915149277fe6d233" providerId="LiveId" clId="{C67D8119-06E2-47D6-91F4-19CEF6DBD8B8}" dt="2023-11-21T08:35:39.553" v="87" actId="20577"/>
          <ac:spMkLst>
            <pc:docMk/>
            <pc:sldMk cId="0" sldId="257"/>
            <ac:spMk id="6" creationId="{00000000-0000-0000-0000-000000000000}"/>
          </ac:spMkLst>
        </pc:spChg>
      </pc:sldChg>
      <pc:sldChg chg="modSp mod">
        <pc:chgData name="Stuti Sinha" userId="915149277fe6d233" providerId="LiveId" clId="{C67D8119-06E2-47D6-91F4-19CEF6DBD8B8}" dt="2023-11-21T09:08:09.999" v="88" actId="122"/>
        <pc:sldMkLst>
          <pc:docMk/>
          <pc:sldMk cId="0" sldId="258"/>
        </pc:sldMkLst>
        <pc:spChg chg="mod">
          <ac:chgData name="Stuti Sinha" userId="915149277fe6d233" providerId="LiveId" clId="{C67D8119-06E2-47D6-91F4-19CEF6DBD8B8}" dt="2023-11-21T09:08:09.999" v="88" actId="122"/>
          <ac:spMkLst>
            <pc:docMk/>
            <pc:sldMk cId="0" sldId="258"/>
            <ac:spMk id="2" creationId="{00000000-0000-0000-0000-000000000000}"/>
          </ac:spMkLst>
        </pc:spChg>
      </pc:sldChg>
      <pc:sldChg chg="modSp mod">
        <pc:chgData name="Stuti Sinha" userId="915149277fe6d233" providerId="LiveId" clId="{C67D8119-06E2-47D6-91F4-19CEF6DBD8B8}" dt="2023-11-21T09:09:10.454" v="97" actId="1076"/>
        <pc:sldMkLst>
          <pc:docMk/>
          <pc:sldMk cId="0" sldId="259"/>
        </pc:sldMkLst>
        <pc:spChg chg="mod">
          <ac:chgData name="Stuti Sinha" userId="915149277fe6d233" providerId="LiveId" clId="{C67D8119-06E2-47D6-91F4-19CEF6DBD8B8}" dt="2023-11-21T09:08:21.794" v="89" actId="122"/>
          <ac:spMkLst>
            <pc:docMk/>
            <pc:sldMk cId="0" sldId="259"/>
            <ac:spMk id="4" creationId="{00000000-0000-0000-0000-000000000000}"/>
          </ac:spMkLst>
        </pc:spChg>
        <pc:spChg chg="mod">
          <ac:chgData name="Stuti Sinha" userId="915149277fe6d233" providerId="LiveId" clId="{C67D8119-06E2-47D6-91F4-19CEF6DBD8B8}" dt="2023-11-21T09:09:10.454" v="97" actId="1076"/>
          <ac:spMkLst>
            <pc:docMk/>
            <pc:sldMk cId="0" sldId="259"/>
            <ac:spMk id="5" creationId="{00000000-0000-0000-0000-000000000000}"/>
          </ac:spMkLst>
        </pc:spChg>
      </pc:sldChg>
      <pc:sldChg chg="addSp modSp mod">
        <pc:chgData name="Stuti Sinha" userId="915149277fe6d233" providerId="LiveId" clId="{C67D8119-06E2-47D6-91F4-19CEF6DBD8B8}" dt="2023-11-21T08:32:16.657" v="36" actId="1076"/>
        <pc:sldMkLst>
          <pc:docMk/>
          <pc:sldMk cId="99741642" sldId="267"/>
        </pc:sldMkLst>
        <pc:spChg chg="add mod">
          <ac:chgData name="Stuti Sinha" userId="915149277fe6d233" providerId="LiveId" clId="{C67D8119-06E2-47D6-91F4-19CEF6DBD8B8}" dt="2023-11-21T08:32:16.657" v="36" actId="1076"/>
          <ac:spMkLst>
            <pc:docMk/>
            <pc:sldMk cId="99741642" sldId="267"/>
            <ac:spMk id="4" creationId="{310EC4FA-940B-3C76-94FE-465AC9FC4CF1}"/>
          </ac:spMkLst>
        </pc:spChg>
      </pc:sldChg>
      <pc:sldChg chg="addSp modSp mod">
        <pc:chgData name="Stuti Sinha" userId="915149277fe6d233" providerId="LiveId" clId="{C67D8119-06E2-47D6-91F4-19CEF6DBD8B8}" dt="2023-11-21T08:31:41.029" v="16" actId="403"/>
        <pc:sldMkLst>
          <pc:docMk/>
          <pc:sldMk cId="1880063363" sldId="268"/>
        </pc:sldMkLst>
        <pc:spChg chg="add mod">
          <ac:chgData name="Stuti Sinha" userId="915149277fe6d233" providerId="LiveId" clId="{C67D8119-06E2-47D6-91F4-19CEF6DBD8B8}" dt="2023-11-21T08:31:41.029" v="16" actId="403"/>
          <ac:spMkLst>
            <pc:docMk/>
            <pc:sldMk cId="1880063363" sldId="268"/>
            <ac:spMk id="2" creationId="{6922DCCF-35C8-B35D-B3E2-FB418037A0E5}"/>
          </ac:spMkLst>
        </pc:spChg>
      </pc:sldChg>
      <pc:sldChg chg="addSp delSp modSp new mod setBg">
        <pc:chgData name="Stuti Sinha" userId="915149277fe6d233" providerId="LiveId" clId="{C67D8119-06E2-47D6-91F4-19CEF6DBD8B8}" dt="2023-11-21T08:35:08.397" v="70" actId="115"/>
        <pc:sldMkLst>
          <pc:docMk/>
          <pc:sldMk cId="3531428919" sldId="269"/>
        </pc:sldMkLst>
        <pc:spChg chg="add mod">
          <ac:chgData name="Stuti Sinha" userId="915149277fe6d233" providerId="LiveId" clId="{C67D8119-06E2-47D6-91F4-19CEF6DBD8B8}" dt="2023-11-21T08:33:57.961" v="47" actId="21"/>
          <ac:spMkLst>
            <pc:docMk/>
            <pc:sldMk cId="3531428919" sldId="269"/>
            <ac:spMk id="2" creationId="{F6D9BA19-B663-ABD4-ABDA-B1684390E4DE}"/>
          </ac:spMkLst>
        </pc:spChg>
        <pc:spChg chg="add del mod">
          <ac:chgData name="Stuti Sinha" userId="915149277fe6d233" providerId="LiveId" clId="{C67D8119-06E2-47D6-91F4-19CEF6DBD8B8}" dt="2023-11-21T08:33:56.054" v="45"/>
          <ac:spMkLst>
            <pc:docMk/>
            <pc:sldMk cId="3531428919" sldId="269"/>
            <ac:spMk id="3" creationId="{3A4D932A-3C98-B18E-E08B-A16F8D8F93A4}"/>
          </ac:spMkLst>
        </pc:spChg>
        <pc:spChg chg="add mod">
          <ac:chgData name="Stuti Sinha" userId="915149277fe6d233" providerId="LiveId" clId="{C67D8119-06E2-47D6-91F4-19CEF6DBD8B8}" dt="2023-11-21T08:34:35.599" v="50" actId="1076"/>
          <ac:spMkLst>
            <pc:docMk/>
            <pc:sldMk cId="3531428919" sldId="269"/>
            <ac:spMk id="4" creationId="{78C0E1B0-B134-EA0D-0D50-876E4657B40D}"/>
          </ac:spMkLst>
        </pc:spChg>
        <pc:spChg chg="add mod">
          <ac:chgData name="Stuti Sinha" userId="915149277fe6d233" providerId="LiveId" clId="{C67D8119-06E2-47D6-91F4-19CEF6DBD8B8}" dt="2023-11-21T08:35:08.397" v="70" actId="115"/>
          <ac:spMkLst>
            <pc:docMk/>
            <pc:sldMk cId="3531428919" sldId="269"/>
            <ac:spMk id="5" creationId="{D9D4D712-2365-3743-23F8-CA93CD793D8D}"/>
          </ac:spMkLst>
        </pc:spChg>
      </pc:sldChg>
    </pc:docChg>
  </pc:docChgLst>
</pc:chgInfo>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hemeOverride" Target="../theme/themeOverride3.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hyperlink" Target="https://github.com/monkeytypegame/monkeytype" TargetMode="External"/><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hyperlink" Target="https://www.youtube.com/@WebDevSimplified" TargetMode="External"/><Relationship Id="rId5" Type="http://schemas.openxmlformats.org/officeDocument/2006/relationships/hyperlink" Target="https://www.geeksforgeeks.org/css/" TargetMode="External"/><Relationship Id="rId4" Type="http://schemas.openxmlformats.org/officeDocument/2006/relationships/hyperlink" Target="https://www.geeksforgeeks.org/javascript/"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svg"/><Relationship Id="rId3" Type="http://schemas.openxmlformats.org/officeDocument/2006/relationships/image" Target="../media/image8.png"/><Relationship Id="rId7" Type="http://schemas.openxmlformats.org/officeDocument/2006/relationships/image" Target="../media/image12.svg"/><Relationship Id="rId12"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sv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svg"/><Relationship Id="rId9" Type="http://schemas.openxmlformats.org/officeDocument/2006/relationships/image" Target="../media/image14.sv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0.svg"/><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hemeOverride" Target="../theme/themeOverride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hemeOverride" Target="../theme/themeOverr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855304" y="2263597"/>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IN" dirty="0"/>
          </a:p>
        </p:txBody>
      </p:sp>
      <p:sp>
        <p:nvSpPr>
          <p:cNvPr id="4" name="Freeform 4"/>
          <p:cNvSpPr/>
          <p:nvPr/>
        </p:nvSpPr>
        <p:spPr>
          <a:xfrm>
            <a:off x="5572200" y="-144187"/>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sp>
      <p:sp>
        <p:nvSpPr>
          <p:cNvPr id="5" name="Freeform 5"/>
          <p:cNvSpPr/>
          <p:nvPr/>
        </p:nvSpPr>
        <p:spPr>
          <a:xfrm>
            <a:off x="7082140" y="6388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IN" dirty="0"/>
          </a:p>
        </p:txBody>
      </p:sp>
      <p:sp>
        <p:nvSpPr>
          <p:cNvPr id="6" name="TextBox 6"/>
          <p:cNvSpPr txBox="1"/>
          <p:nvPr/>
        </p:nvSpPr>
        <p:spPr>
          <a:xfrm>
            <a:off x="739846" y="7035270"/>
            <a:ext cx="6926813" cy="509114"/>
          </a:xfrm>
          <a:prstGeom prst="rect">
            <a:avLst/>
          </a:prstGeom>
        </p:spPr>
        <p:txBody>
          <a:bodyPr lIns="0" tIns="0" rIns="0" bIns="0" rtlCol="0" anchor="t">
            <a:spAutoFit/>
          </a:bodyPr>
          <a:lstStyle/>
          <a:p>
            <a:pPr algn="ctr">
              <a:lnSpc>
                <a:spcPts val="3799"/>
              </a:lnSpc>
            </a:pPr>
            <a:r>
              <a:rPr lang="en-US" sz="4000" b="1" i="1" u="sng" dirty="0">
                <a:solidFill>
                  <a:schemeClr val="bg1"/>
                </a:solidFill>
                <a:latin typeface="Poppins Light"/>
              </a:rPr>
              <a:t>By Stuti Sinha</a:t>
            </a:r>
          </a:p>
        </p:txBody>
      </p:sp>
      <p:sp>
        <p:nvSpPr>
          <p:cNvPr id="7" name="Freeform 7"/>
          <p:cNvSpPr/>
          <p:nvPr/>
        </p:nvSpPr>
        <p:spPr>
          <a:xfrm>
            <a:off x="158681" y="1141844"/>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txBody>
          <a:bodyPr/>
          <a:lstStyle/>
          <a:p>
            <a:endParaRPr lang="en-IN" dirty="0"/>
          </a:p>
        </p:txBody>
      </p:sp>
      <p:sp>
        <p:nvSpPr>
          <p:cNvPr id="8" name="Freeform 8"/>
          <p:cNvSpPr/>
          <p:nvPr/>
        </p:nvSpPr>
        <p:spPr>
          <a:xfrm>
            <a:off x="6437412" y="6378397"/>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txBody>
          <a:bodyPr/>
          <a:lstStyle/>
          <a:p>
            <a:endParaRPr lang="en-IN" dirty="0"/>
          </a:p>
        </p:txBody>
      </p:sp>
      <p:sp>
        <p:nvSpPr>
          <p:cNvPr id="9" name="TextBox 9"/>
          <p:cNvSpPr txBox="1"/>
          <p:nvPr/>
        </p:nvSpPr>
        <p:spPr>
          <a:xfrm>
            <a:off x="2711430" y="5714542"/>
            <a:ext cx="3780518" cy="1013098"/>
          </a:xfrm>
          <a:prstGeom prst="rect">
            <a:avLst/>
          </a:prstGeom>
        </p:spPr>
        <p:txBody>
          <a:bodyPr lIns="0" tIns="0" rIns="0" bIns="0" rtlCol="0" anchor="t">
            <a:spAutoFit/>
          </a:bodyPr>
          <a:lstStyle/>
          <a:p>
            <a:pPr algn="ctr">
              <a:lnSpc>
                <a:spcPts val="7930"/>
              </a:lnSpc>
            </a:pPr>
            <a:r>
              <a:rPr lang="en-US" sz="11014" dirty="0">
                <a:solidFill>
                  <a:schemeClr val="bg1"/>
                </a:solidFill>
                <a:latin typeface="Computer Says No"/>
              </a:rPr>
              <a:t>PROJECT</a:t>
            </a:r>
          </a:p>
        </p:txBody>
      </p:sp>
      <p:sp>
        <p:nvSpPr>
          <p:cNvPr id="10" name="TextBox 10"/>
          <p:cNvSpPr txBox="1"/>
          <p:nvPr/>
        </p:nvSpPr>
        <p:spPr>
          <a:xfrm>
            <a:off x="-3877808" y="3722208"/>
            <a:ext cx="16958996" cy="1846659"/>
          </a:xfrm>
          <a:prstGeom prst="rect">
            <a:avLst/>
          </a:prstGeom>
        </p:spPr>
        <p:txBody>
          <a:bodyPr lIns="0" tIns="0" rIns="0" bIns="0" rtlCol="0" anchor="t">
            <a:spAutoFit/>
          </a:bodyPr>
          <a:lstStyle/>
          <a:p>
            <a:pPr algn="ctr">
              <a:lnSpc>
                <a:spcPts val="7207"/>
              </a:lnSpc>
            </a:pPr>
            <a:r>
              <a:rPr lang="en-US" sz="10010" dirty="0">
                <a:solidFill>
                  <a:schemeClr val="bg1"/>
                </a:solidFill>
                <a:latin typeface="Computer Says No"/>
              </a:rPr>
              <a:t>TYPING SPEED AND </a:t>
            </a:r>
          </a:p>
          <a:p>
            <a:pPr algn="ctr">
              <a:lnSpc>
                <a:spcPts val="7207"/>
              </a:lnSpc>
            </a:pPr>
            <a:r>
              <a:rPr lang="en-US" sz="10010" dirty="0">
                <a:solidFill>
                  <a:schemeClr val="bg1"/>
                </a:solidFill>
                <a:latin typeface="Computer Says No"/>
              </a:rPr>
              <a:t>ACCURACY CALCULATOR</a:t>
            </a:r>
          </a:p>
        </p:txBody>
      </p:sp>
      <p:sp>
        <p:nvSpPr>
          <p:cNvPr id="11" name="Freeform 11"/>
          <p:cNvSpPr/>
          <p:nvPr/>
        </p:nvSpPr>
        <p:spPr>
          <a:xfrm flipH="1">
            <a:off x="11939535" y="-15977"/>
            <a:ext cx="5852247" cy="9726777"/>
          </a:xfrm>
          <a:custGeom>
            <a:avLst/>
            <a:gdLst/>
            <a:ahLst/>
            <a:cxnLst/>
            <a:rect l="l" t="t" r="r" b="b"/>
            <a:pathLst>
              <a:path w="8078630" h="11840963">
                <a:moveTo>
                  <a:pt x="8078630" y="0"/>
                </a:moveTo>
                <a:lnTo>
                  <a:pt x="0" y="0"/>
                </a:lnTo>
                <a:lnTo>
                  <a:pt x="0" y="11840963"/>
                </a:lnTo>
                <a:lnTo>
                  <a:pt x="8078630" y="11840963"/>
                </a:lnTo>
                <a:lnTo>
                  <a:pt x="8078630" y="0"/>
                </a:lnTo>
                <a:close/>
              </a:path>
            </a:pathLst>
          </a:custGeom>
          <a:blipFill>
            <a:blip r:embed="rId7"/>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D9BA19-B663-ABD4-ABDA-B1684390E4DE}"/>
              </a:ext>
            </a:extLst>
          </p:cNvPr>
          <p:cNvSpPr txBox="1"/>
          <p:nvPr/>
        </p:nvSpPr>
        <p:spPr>
          <a:xfrm>
            <a:off x="838200" y="1028700"/>
            <a:ext cx="6629400" cy="9233297"/>
          </a:xfrm>
          <a:prstGeom prst="rect">
            <a:avLst/>
          </a:prstGeom>
          <a:noFill/>
        </p:spPr>
        <p:txBody>
          <a:bodyPr wrap="square" rtlCol="0">
            <a:spAutoFit/>
          </a:bodyPr>
          <a:lstStyle/>
          <a:p>
            <a:r>
              <a:rPr lang="en-IN" b="0" dirty="0" err="1">
                <a:solidFill>
                  <a:srgbClr val="569CD6"/>
                </a:solidFill>
                <a:effectLst/>
                <a:latin typeface="Consolas" panose="020B0609020204030204" pitchFamily="49" charset="0"/>
              </a:rPr>
              <a:t>const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quoteElement</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document</a:t>
            </a:r>
            <a:r>
              <a:rPr lang="en-IN" b="0" dirty="0" err="1">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getElementById</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'quote'</a:t>
            </a:r>
            <a:r>
              <a:rPr lang="en-IN" b="0" dirty="0">
                <a:solidFill>
                  <a:srgbClr val="CCCCCC"/>
                </a:solidFill>
                <a:effectLst/>
                <a:latin typeface="Consolas" panose="020B0609020204030204" pitchFamily="49" charset="0"/>
              </a:rPr>
              <a:t>);</a:t>
            </a:r>
          </a:p>
          <a:p>
            <a:r>
              <a:rPr lang="en-IN" b="0" dirty="0" err="1">
                <a:solidFill>
                  <a:srgbClr val="569CD6"/>
                </a:solidFill>
                <a:effectLst/>
                <a:latin typeface="Consolas" panose="020B0609020204030204" pitchFamily="49" charset="0"/>
              </a:rPr>
              <a:t>const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userInputElement</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document</a:t>
            </a:r>
            <a:r>
              <a:rPr lang="en-IN" b="0" dirty="0" err="1">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getElementById</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'user-input'</a:t>
            </a:r>
            <a:r>
              <a:rPr lang="en-IN" b="0" dirty="0">
                <a:solidFill>
                  <a:srgbClr val="CCCCCC"/>
                </a:solidFill>
                <a:effectLst/>
                <a:latin typeface="Consolas" panose="020B0609020204030204" pitchFamily="49" charset="0"/>
              </a:rPr>
              <a:t>);</a:t>
            </a:r>
          </a:p>
          <a:p>
            <a:r>
              <a:rPr lang="en-IN" b="0" dirty="0" err="1">
                <a:solidFill>
                  <a:srgbClr val="569CD6"/>
                </a:solidFill>
                <a:effectLst/>
                <a:latin typeface="Consolas" panose="020B0609020204030204" pitchFamily="49" charset="0"/>
              </a:rPr>
              <a:t>const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speedElement</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document</a:t>
            </a:r>
            <a:r>
              <a:rPr lang="en-IN" b="0" dirty="0" err="1">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getElementById</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'speed'</a:t>
            </a:r>
            <a:r>
              <a:rPr lang="en-IN" b="0" dirty="0">
                <a:solidFill>
                  <a:srgbClr val="CCCCCC"/>
                </a:solidFill>
                <a:effectLst/>
                <a:latin typeface="Consolas" panose="020B0609020204030204" pitchFamily="49" charset="0"/>
              </a:rPr>
              <a:t>);</a:t>
            </a:r>
          </a:p>
          <a:p>
            <a:r>
              <a:rPr lang="en-IN" b="0" dirty="0" err="1">
                <a:solidFill>
                  <a:srgbClr val="569CD6"/>
                </a:solidFill>
                <a:effectLst/>
                <a:latin typeface="Consolas" panose="020B0609020204030204" pitchFamily="49" charset="0"/>
              </a:rPr>
              <a:t>const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accuracyElement</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document</a:t>
            </a:r>
            <a:r>
              <a:rPr lang="en-IN" b="0" dirty="0" err="1">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getElementById</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'accuracy'</a:t>
            </a:r>
            <a:r>
              <a:rPr lang="en-IN" b="0" dirty="0">
                <a:solidFill>
                  <a:srgbClr val="CCCCCC"/>
                </a:solidFill>
                <a:effectLst/>
                <a:latin typeface="Consolas" panose="020B0609020204030204" pitchFamily="49" charset="0"/>
              </a:rPr>
              <a:t>);</a:t>
            </a:r>
          </a:p>
          <a:p>
            <a:br>
              <a:rPr lang="en-IN" b="0" dirty="0">
                <a:solidFill>
                  <a:srgbClr val="CCCCCC"/>
                </a:solidFill>
                <a:effectLst/>
                <a:latin typeface="Consolas" panose="020B0609020204030204" pitchFamily="49" charset="0"/>
              </a:rPr>
            </a:br>
            <a:r>
              <a:rPr lang="en-IN" b="0" dirty="0">
                <a:solidFill>
                  <a:srgbClr val="569CD6"/>
                </a:solidFill>
                <a:effectLst/>
                <a:latin typeface="Consolas" panose="020B0609020204030204" pitchFamily="49" charset="0"/>
              </a:rPr>
              <a:t>function</a:t>
            </a:r>
            <a:r>
              <a:rPr lang="en-IN" b="0" dirty="0">
                <a:solidFill>
                  <a:srgbClr val="CCCCCC"/>
                </a:solidFill>
                <a:effectLst/>
                <a:latin typeface="Consolas" panose="020B0609020204030204" pitchFamily="49" charset="0"/>
              </a:rPr>
              <a:t> </a:t>
            </a:r>
            <a:r>
              <a:rPr lang="en-IN" b="0" dirty="0" err="1">
                <a:solidFill>
                  <a:srgbClr val="DCDCAA"/>
                </a:solidFill>
                <a:effectLst/>
                <a:latin typeface="Consolas" panose="020B0609020204030204" pitchFamily="49" charset="0"/>
              </a:rPr>
              <a:t>calculateSpeedAndAccuracy</a:t>
            </a:r>
            <a:r>
              <a:rPr lang="en-IN" b="0" dirty="0">
                <a:solidFill>
                  <a:srgbClr val="CCCCCC"/>
                </a:solidFill>
                <a:effectLst/>
                <a:latin typeface="Consolas" panose="020B0609020204030204" pitchFamily="49" charset="0"/>
              </a:rPr>
              <a:t>() {</a:t>
            </a:r>
          </a:p>
          <a:p>
            <a:r>
              <a:rPr lang="en-IN" b="0" dirty="0">
                <a:solidFill>
                  <a:srgbClr val="CCCCCC"/>
                </a:solidFill>
                <a:effectLst/>
                <a:latin typeface="Consolas" panose="020B0609020204030204" pitchFamily="49" charset="0"/>
              </a:rPr>
              <a:t>  </a:t>
            </a:r>
            <a:r>
              <a:rPr lang="en-IN" b="0" dirty="0" err="1">
                <a:solidFill>
                  <a:srgbClr val="569CD6"/>
                </a:solidFill>
                <a:effectLst/>
                <a:latin typeface="Consolas" panose="020B0609020204030204" pitchFamily="49" charset="0"/>
              </a:rPr>
              <a:t>const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quoteText</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quoteElement</a:t>
            </a:r>
            <a:r>
              <a:rPr lang="en-IN" b="0" dirty="0" err="1">
                <a:solidFill>
                  <a:srgbClr val="CCCCCC"/>
                </a:solidFill>
                <a:effectLst/>
                <a:latin typeface="Consolas" panose="020B0609020204030204" pitchFamily="49" charset="0"/>
              </a:rPr>
              <a:t>.</a:t>
            </a:r>
            <a:r>
              <a:rPr lang="en-IN" b="0" dirty="0" err="1">
                <a:solidFill>
                  <a:srgbClr val="9CDCFE"/>
                </a:solidFill>
                <a:effectLst/>
                <a:latin typeface="Consolas" panose="020B0609020204030204" pitchFamily="49" charset="0"/>
              </a:rPr>
              <a:t>innerText</a:t>
            </a:r>
            <a:r>
              <a:rPr lang="en-IN" b="0" dirty="0" err="1">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trim</a:t>
            </a:r>
            <a:r>
              <a:rPr lang="en-IN" b="0" dirty="0">
                <a:solidFill>
                  <a:srgbClr val="CCCCCC"/>
                </a:solidFill>
                <a:effectLst/>
                <a:latin typeface="Consolas" panose="020B0609020204030204" pitchFamily="49" charset="0"/>
              </a:rPr>
              <a:t>().</a:t>
            </a:r>
            <a:r>
              <a:rPr lang="en-IN" b="0" dirty="0">
                <a:solidFill>
                  <a:srgbClr val="DCDCAA"/>
                </a:solidFill>
                <a:effectLst/>
                <a:latin typeface="Consolas" panose="020B0609020204030204" pitchFamily="49" charset="0"/>
              </a:rPr>
              <a:t>split</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 '</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  </a:t>
            </a:r>
            <a:r>
              <a:rPr lang="en-IN" b="0" dirty="0" err="1">
                <a:solidFill>
                  <a:srgbClr val="569CD6"/>
                </a:solidFill>
                <a:effectLst/>
                <a:latin typeface="Consolas" panose="020B0609020204030204" pitchFamily="49" charset="0"/>
              </a:rPr>
              <a:t>const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userInputText</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userInputElement</a:t>
            </a:r>
            <a:r>
              <a:rPr lang="en-IN" b="0" dirty="0" err="1">
                <a:solidFill>
                  <a:srgbClr val="CCCCCC"/>
                </a:solidFill>
                <a:effectLst/>
                <a:latin typeface="Consolas" panose="020B0609020204030204" pitchFamily="49" charset="0"/>
              </a:rPr>
              <a:t>.</a:t>
            </a:r>
            <a:r>
              <a:rPr lang="en-IN" b="0" dirty="0" err="1">
                <a:solidFill>
                  <a:srgbClr val="9CDCFE"/>
                </a:solidFill>
                <a:effectLst/>
                <a:latin typeface="Consolas" panose="020B0609020204030204" pitchFamily="49" charset="0"/>
              </a:rPr>
              <a:t>value</a:t>
            </a:r>
            <a:r>
              <a:rPr lang="en-IN" b="0" dirty="0" err="1">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trim</a:t>
            </a:r>
            <a:r>
              <a:rPr lang="en-IN" b="0" dirty="0">
                <a:solidFill>
                  <a:srgbClr val="CCCCCC"/>
                </a:solidFill>
                <a:effectLst/>
                <a:latin typeface="Consolas" panose="020B0609020204030204" pitchFamily="49" charset="0"/>
              </a:rPr>
              <a:t>().</a:t>
            </a:r>
            <a:r>
              <a:rPr lang="en-IN" b="0" dirty="0">
                <a:solidFill>
                  <a:srgbClr val="DCDCAA"/>
                </a:solidFill>
                <a:effectLst/>
                <a:latin typeface="Consolas" panose="020B0609020204030204" pitchFamily="49" charset="0"/>
              </a:rPr>
              <a:t>split</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 '</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  </a:t>
            </a:r>
            <a:r>
              <a:rPr lang="en-IN" b="0" dirty="0" err="1">
                <a:solidFill>
                  <a:srgbClr val="569CD6"/>
                </a:solidFill>
                <a:effectLst/>
                <a:latin typeface="Consolas" panose="020B0609020204030204" pitchFamily="49" charset="0"/>
              </a:rPr>
              <a:t>const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correctWords</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userInputText</a:t>
            </a:r>
            <a:r>
              <a:rPr lang="en-IN" b="0" dirty="0" err="1">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filter</a:t>
            </a:r>
            <a:r>
              <a:rPr lang="en-IN" b="0" dirty="0">
                <a:solidFill>
                  <a:srgbClr val="CCCCCC"/>
                </a:solidFill>
                <a:effectLst/>
                <a:latin typeface="Consolas" panose="020B0609020204030204" pitchFamily="49" charset="0"/>
              </a:rPr>
              <a:t>((</a:t>
            </a:r>
            <a:r>
              <a:rPr lang="en-IN" b="0" dirty="0">
                <a:solidFill>
                  <a:srgbClr val="9CDCFE"/>
                </a:solidFill>
                <a:effectLst/>
                <a:latin typeface="Consolas" panose="020B0609020204030204" pitchFamily="49" charset="0"/>
              </a:rPr>
              <a:t>word</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index</a:t>
            </a:r>
            <a:r>
              <a:rPr lang="en-IN" b="0" dirty="0">
                <a:solidFill>
                  <a:srgbClr val="CCCCCC"/>
                </a:solidFill>
                <a:effectLst/>
                <a:latin typeface="Consolas" panose="020B0609020204030204" pitchFamily="49" charset="0"/>
              </a:rPr>
              <a:t>) </a:t>
            </a:r>
            <a:r>
              <a:rPr lang="en-IN" b="0" dirty="0">
                <a:solidFill>
                  <a:srgbClr val="569CD6"/>
                </a:solidFill>
                <a:effectLst/>
                <a:latin typeface="Consolas" panose="020B0609020204030204" pitchFamily="49" charset="0"/>
              </a:rPr>
              <a:t>=&gt;</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word</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quoteText</a:t>
            </a:r>
            <a:r>
              <a:rPr lang="en-IN" b="0" dirty="0">
                <a:solidFill>
                  <a:srgbClr val="CCCCCC"/>
                </a:solidFill>
                <a:effectLst/>
                <a:latin typeface="Consolas" panose="020B0609020204030204" pitchFamily="49" charset="0"/>
              </a:rPr>
              <a:t>[</a:t>
            </a:r>
            <a:r>
              <a:rPr lang="en-IN" b="0" dirty="0">
                <a:solidFill>
                  <a:srgbClr val="9CDCFE"/>
                </a:solidFill>
                <a:effectLst/>
                <a:latin typeface="Consolas" panose="020B0609020204030204" pitchFamily="49" charset="0"/>
              </a:rPr>
              <a:t>index</a:t>
            </a:r>
            <a:r>
              <a:rPr lang="en-IN" b="0" dirty="0">
                <a:solidFill>
                  <a:srgbClr val="CCCCCC"/>
                </a:solidFill>
                <a:effectLst/>
                <a:latin typeface="Consolas" panose="020B0609020204030204" pitchFamily="49" charset="0"/>
              </a:rPr>
              <a:t>]).</a:t>
            </a:r>
            <a:r>
              <a:rPr lang="en-IN" b="0" dirty="0">
                <a:solidFill>
                  <a:srgbClr val="9CDCFE"/>
                </a:solidFill>
                <a:effectLst/>
                <a:latin typeface="Consolas" panose="020B0609020204030204" pitchFamily="49" charset="0"/>
              </a:rPr>
              <a:t>length</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  </a:t>
            </a:r>
            <a:r>
              <a:rPr lang="en-IN" b="0" dirty="0" err="1">
                <a:solidFill>
                  <a:srgbClr val="569CD6"/>
                </a:solidFill>
                <a:effectLst/>
                <a:latin typeface="Consolas" panose="020B0609020204030204" pitchFamily="49" charset="0"/>
              </a:rPr>
              <a:t>const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totalWords</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quoteText</a:t>
            </a:r>
            <a:r>
              <a:rPr lang="en-IN" b="0" dirty="0" err="1">
                <a:solidFill>
                  <a:srgbClr val="CCCCCC"/>
                </a:solidFill>
                <a:effectLst/>
                <a:latin typeface="Consolas" panose="020B0609020204030204" pitchFamily="49" charset="0"/>
              </a:rPr>
              <a:t>.</a:t>
            </a:r>
            <a:r>
              <a:rPr lang="en-IN" b="0" dirty="0" err="1">
                <a:solidFill>
                  <a:srgbClr val="9CDCFE"/>
                </a:solidFill>
                <a:effectLst/>
                <a:latin typeface="Consolas" panose="020B0609020204030204" pitchFamily="49" charset="0"/>
              </a:rPr>
              <a:t>length</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  </a:t>
            </a:r>
            <a:r>
              <a:rPr lang="en-IN" b="0" dirty="0">
                <a:solidFill>
                  <a:srgbClr val="6A9955"/>
                </a:solidFill>
                <a:effectLst/>
                <a:latin typeface="Consolas" panose="020B0609020204030204" pitchFamily="49" charset="0"/>
              </a:rPr>
              <a:t>// Calculate accuracy percentage</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err="1">
                <a:solidFill>
                  <a:srgbClr val="569CD6"/>
                </a:solidFill>
                <a:effectLst/>
                <a:latin typeface="Consolas" panose="020B0609020204030204" pitchFamily="49" charset="0"/>
              </a:rPr>
              <a:t>const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accuracyPercentage</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correctWords</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totalWords</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a:solidFill>
                  <a:srgbClr val="B5CEA8"/>
                </a:solidFill>
                <a:effectLst/>
                <a:latin typeface="Consolas" panose="020B0609020204030204" pitchFamily="49" charset="0"/>
              </a:rPr>
              <a:t>100</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  </a:t>
            </a:r>
            <a:r>
              <a:rPr lang="en-IN" b="0" dirty="0">
                <a:solidFill>
                  <a:srgbClr val="6A9955"/>
                </a:solidFill>
                <a:effectLst/>
                <a:latin typeface="Consolas" panose="020B0609020204030204" pitchFamily="49" charset="0"/>
              </a:rPr>
              <a:t>// Calculate words per minute</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err="1">
                <a:solidFill>
                  <a:srgbClr val="569CD6"/>
                </a:solidFill>
                <a:effectLst/>
                <a:latin typeface="Consolas" panose="020B0609020204030204" pitchFamily="49" charset="0"/>
              </a:rPr>
              <a:t>const</a:t>
            </a:r>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wordsPerMinute</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Math</a:t>
            </a:r>
            <a:r>
              <a:rPr lang="en-IN" b="0" dirty="0" err="1">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round</a:t>
            </a:r>
            <a:r>
              <a:rPr lang="en-IN" b="0" dirty="0">
                <a:solidFill>
                  <a:srgbClr val="CCCCCC"/>
                </a:solidFill>
                <a:effectLst/>
                <a:latin typeface="Consolas" panose="020B0609020204030204" pitchFamily="49" charset="0"/>
              </a:rPr>
              <a:t>((</a:t>
            </a:r>
            <a:r>
              <a:rPr lang="en-IN" b="0" dirty="0" err="1">
                <a:solidFill>
                  <a:srgbClr val="4FC1FF"/>
                </a:solidFill>
                <a:effectLst/>
                <a:latin typeface="Consolas" panose="020B0609020204030204" pitchFamily="49" charset="0"/>
              </a:rPr>
              <a:t>correctWords</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timeElapsed</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a:solidFill>
                  <a:srgbClr val="B5CEA8"/>
                </a:solidFill>
                <a:effectLst/>
                <a:latin typeface="Consolas" panose="020B0609020204030204" pitchFamily="49" charset="0"/>
              </a:rPr>
              <a:t>60</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speedElement</a:t>
            </a:r>
            <a:r>
              <a:rPr lang="en-IN" b="0" dirty="0" err="1">
                <a:solidFill>
                  <a:srgbClr val="CCCCCC"/>
                </a:solidFill>
                <a:effectLst/>
                <a:latin typeface="Consolas" panose="020B0609020204030204" pitchFamily="49" charset="0"/>
              </a:rPr>
              <a:t>.</a:t>
            </a:r>
            <a:r>
              <a:rPr lang="en-IN" b="0" dirty="0" err="1">
                <a:solidFill>
                  <a:srgbClr val="9CDCFE"/>
                </a:solidFill>
                <a:effectLst/>
                <a:latin typeface="Consolas" panose="020B0609020204030204" pitchFamily="49" charset="0"/>
              </a:rPr>
              <a:t>textContent</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a:solidFill>
                  <a:srgbClr val="CE9178"/>
                </a:solidFill>
                <a:effectLst/>
                <a:latin typeface="Consolas" panose="020B0609020204030204" pitchFamily="49" charset="0"/>
              </a:rPr>
              <a:t>` </a:t>
            </a:r>
            <a:r>
              <a:rPr lang="en-IN" b="0" dirty="0">
                <a:solidFill>
                  <a:srgbClr val="569CD6"/>
                </a:solidFill>
                <a:effectLst/>
                <a:latin typeface="Consolas" panose="020B0609020204030204" pitchFamily="49" charset="0"/>
              </a:rPr>
              <a:t>${</a:t>
            </a:r>
            <a:r>
              <a:rPr lang="en-IN" b="0" dirty="0" err="1">
                <a:solidFill>
                  <a:srgbClr val="4FC1FF"/>
                </a:solidFill>
                <a:effectLst/>
                <a:latin typeface="Consolas" panose="020B0609020204030204" pitchFamily="49" charset="0"/>
              </a:rPr>
              <a:t>wordsPerMinute</a:t>
            </a:r>
            <a:r>
              <a:rPr lang="en-IN" b="0" dirty="0">
                <a:solidFill>
                  <a:srgbClr val="569CD6"/>
                </a:solidFill>
                <a:effectLst/>
                <a:latin typeface="Consolas" panose="020B0609020204030204" pitchFamily="49" charset="0"/>
              </a:rPr>
              <a:t>}</a:t>
            </a:r>
            <a:r>
              <a:rPr lang="en-IN" b="0" dirty="0">
                <a:solidFill>
                  <a:srgbClr val="CE9178"/>
                </a:solidFill>
                <a:effectLst/>
                <a:latin typeface="Consolas" panose="020B0609020204030204" pitchFamily="49" charset="0"/>
              </a:rPr>
              <a:t>`</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  </a:t>
            </a:r>
            <a:r>
              <a:rPr lang="en-IN" b="0" dirty="0" err="1">
                <a:solidFill>
                  <a:srgbClr val="4FC1FF"/>
                </a:solidFill>
                <a:effectLst/>
                <a:latin typeface="Consolas" panose="020B0609020204030204" pitchFamily="49" charset="0"/>
              </a:rPr>
              <a:t>accuracyElement</a:t>
            </a:r>
            <a:r>
              <a:rPr lang="en-IN" b="0" dirty="0" err="1">
                <a:solidFill>
                  <a:srgbClr val="CCCCCC"/>
                </a:solidFill>
                <a:effectLst/>
                <a:latin typeface="Consolas" panose="020B0609020204030204" pitchFamily="49" charset="0"/>
              </a:rPr>
              <a:t>.</a:t>
            </a:r>
            <a:r>
              <a:rPr lang="en-IN" b="0" dirty="0" err="1">
                <a:solidFill>
                  <a:srgbClr val="9CDCFE"/>
                </a:solidFill>
                <a:effectLst/>
                <a:latin typeface="Consolas" panose="020B0609020204030204" pitchFamily="49" charset="0"/>
              </a:rPr>
              <a:t>textContent</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a:solidFill>
                  <a:srgbClr val="CE9178"/>
                </a:solidFill>
                <a:effectLst/>
                <a:latin typeface="Consolas" panose="020B0609020204030204" pitchFamily="49" charset="0"/>
              </a:rPr>
              <a:t>`</a:t>
            </a:r>
            <a:r>
              <a:rPr lang="en-IN" b="0" dirty="0">
                <a:solidFill>
                  <a:srgbClr val="569CD6"/>
                </a:solidFill>
                <a:effectLst/>
                <a:latin typeface="Consolas" panose="020B0609020204030204" pitchFamily="49" charset="0"/>
              </a:rPr>
              <a:t>${</a:t>
            </a:r>
            <a:r>
              <a:rPr lang="en-IN" b="0" dirty="0" err="1">
                <a:solidFill>
                  <a:srgbClr val="4FC1FF"/>
                </a:solidFill>
                <a:effectLst/>
                <a:latin typeface="Consolas" panose="020B0609020204030204" pitchFamily="49" charset="0"/>
              </a:rPr>
              <a:t>accuracyPercentage</a:t>
            </a:r>
            <a:r>
              <a:rPr lang="en-IN" b="0" dirty="0" err="1">
                <a:solidFill>
                  <a:srgbClr val="D4D4D4"/>
                </a:solidFill>
                <a:effectLst/>
                <a:latin typeface="Consolas" panose="020B0609020204030204" pitchFamily="49" charset="0"/>
              </a:rPr>
              <a:t>.</a:t>
            </a:r>
            <a:r>
              <a:rPr lang="en-IN" b="0" dirty="0" err="1">
                <a:solidFill>
                  <a:srgbClr val="DCDCAA"/>
                </a:solidFill>
                <a:effectLst/>
                <a:latin typeface="Consolas" panose="020B0609020204030204" pitchFamily="49" charset="0"/>
              </a:rPr>
              <a:t>toFixed</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2</a:t>
            </a:r>
            <a:r>
              <a:rPr lang="en-IN" b="0" dirty="0">
                <a:solidFill>
                  <a:srgbClr val="D4D4D4"/>
                </a:solidFill>
                <a:effectLst/>
                <a:latin typeface="Consolas" panose="020B0609020204030204" pitchFamily="49" charset="0"/>
              </a:rPr>
              <a:t>)</a:t>
            </a:r>
            <a:r>
              <a:rPr lang="en-IN" b="0" dirty="0">
                <a:solidFill>
                  <a:srgbClr val="569CD6"/>
                </a:solidFill>
                <a:effectLst/>
                <a:latin typeface="Consolas" panose="020B0609020204030204" pitchFamily="49" charset="0"/>
              </a:rPr>
              <a:t>}</a:t>
            </a:r>
            <a:r>
              <a:rPr lang="en-IN" b="0" dirty="0">
                <a:solidFill>
                  <a:srgbClr val="CE9178"/>
                </a:solidFill>
                <a:effectLst/>
                <a:latin typeface="Consolas" panose="020B0609020204030204" pitchFamily="49" charset="0"/>
              </a:rPr>
              <a:t>%`</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a:t>
            </a:r>
          </a:p>
          <a:p>
            <a:r>
              <a:rPr lang="en-IN" b="0" dirty="0">
                <a:solidFill>
                  <a:srgbClr val="569CD6"/>
                </a:solidFill>
                <a:effectLst/>
                <a:latin typeface="Consolas" panose="020B0609020204030204" pitchFamily="49" charset="0"/>
              </a:rPr>
              <a:t>let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startTime</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endTime</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timeElapsed</a:t>
            </a:r>
            <a:r>
              <a:rPr lang="en-IN" b="0" dirty="0">
                <a:solidFill>
                  <a:srgbClr val="CCCCCC"/>
                </a:solidFill>
                <a:effectLst/>
                <a:latin typeface="Consolas" panose="020B0609020204030204" pitchFamily="49" charset="0"/>
              </a:rPr>
              <a:t>;</a:t>
            </a:r>
          </a:p>
          <a:p>
            <a:r>
              <a:rPr lang="en-IN" b="0" dirty="0" err="1">
                <a:solidFill>
                  <a:srgbClr val="4FC1FF"/>
                </a:solidFill>
                <a:effectLst/>
                <a:latin typeface="Consolas" panose="020B0609020204030204" pitchFamily="49" charset="0"/>
              </a:rPr>
              <a:t>userInputElement</a:t>
            </a:r>
            <a:r>
              <a:rPr lang="en-IN" b="0" dirty="0" err="1">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addEventListener</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'focus'</a:t>
            </a:r>
            <a:r>
              <a:rPr lang="en-IN" b="0" dirty="0">
                <a:solidFill>
                  <a:srgbClr val="CCCCCC"/>
                </a:solidFill>
                <a:effectLst/>
                <a:latin typeface="Consolas" panose="020B0609020204030204" pitchFamily="49" charset="0"/>
              </a:rPr>
              <a:t>, () </a:t>
            </a:r>
            <a:r>
              <a:rPr lang="en-IN" b="0" dirty="0">
                <a:solidFill>
                  <a:srgbClr val="569CD6"/>
                </a:solidFill>
                <a:effectLst/>
                <a:latin typeface="Consolas" panose="020B0609020204030204" pitchFamily="49" charset="0"/>
              </a:rPr>
              <a:t>=&gt;</a:t>
            </a:r>
            <a:r>
              <a:rPr lang="en-IN" b="0" dirty="0">
                <a:solidFill>
                  <a:srgbClr val="CCCCCC"/>
                </a:solidFill>
                <a:effectLst/>
                <a:latin typeface="Consolas" panose="020B0609020204030204" pitchFamily="49" charset="0"/>
              </a:rPr>
              <a:t> {</a:t>
            </a:r>
          </a:p>
          <a:p>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startTime</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a:solidFill>
                  <a:srgbClr val="569CD6"/>
                </a:solidFill>
                <a:effectLst/>
                <a:latin typeface="Consolas" panose="020B0609020204030204" pitchFamily="49" charset="0"/>
              </a:rPr>
              <a:t>new</a:t>
            </a:r>
            <a:r>
              <a:rPr lang="en-IN" b="0" dirty="0">
                <a:solidFill>
                  <a:srgbClr val="CCCCCC"/>
                </a:solidFill>
                <a:effectLst/>
                <a:latin typeface="Consolas" panose="020B0609020204030204" pitchFamily="49" charset="0"/>
              </a:rPr>
              <a:t> </a:t>
            </a:r>
            <a:r>
              <a:rPr lang="en-IN" b="0" dirty="0">
                <a:solidFill>
                  <a:srgbClr val="4EC9B0"/>
                </a:solidFill>
                <a:effectLst/>
                <a:latin typeface="Consolas" panose="020B0609020204030204" pitchFamily="49" charset="0"/>
              </a:rPr>
              <a:t>Date</a:t>
            </a:r>
            <a:r>
              <a:rPr lang="en-IN" b="0" dirty="0">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getTime</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a:t>
            </a:r>
          </a:p>
          <a:p>
            <a:br>
              <a:rPr lang="en-IN" b="0" dirty="0">
                <a:solidFill>
                  <a:srgbClr val="CCCCCC"/>
                </a:solidFill>
                <a:effectLst/>
                <a:latin typeface="Consolas" panose="020B0609020204030204" pitchFamily="49" charset="0"/>
              </a:rPr>
            </a:br>
            <a:endParaRPr lang="en-IN" dirty="0"/>
          </a:p>
        </p:txBody>
      </p:sp>
      <p:sp>
        <p:nvSpPr>
          <p:cNvPr id="4" name="TextBox 3">
            <a:extLst>
              <a:ext uri="{FF2B5EF4-FFF2-40B4-BE49-F238E27FC236}">
                <a16:creationId xmlns:a16="http://schemas.microsoft.com/office/drawing/2014/main" id="{78C0E1B0-B134-EA0D-0D50-876E4657B40D}"/>
              </a:ext>
            </a:extLst>
          </p:cNvPr>
          <p:cNvSpPr txBox="1"/>
          <p:nvPr/>
        </p:nvSpPr>
        <p:spPr>
          <a:xfrm>
            <a:off x="9448800" y="1257300"/>
            <a:ext cx="6705600" cy="5909310"/>
          </a:xfrm>
          <a:prstGeom prst="rect">
            <a:avLst/>
          </a:prstGeom>
          <a:noFill/>
        </p:spPr>
        <p:txBody>
          <a:bodyPr wrap="square" rtlCol="0">
            <a:spAutoFit/>
          </a:bodyPr>
          <a:lstStyle/>
          <a:p>
            <a:r>
              <a:rPr lang="en-IN" b="0" dirty="0" err="1">
                <a:solidFill>
                  <a:srgbClr val="4FC1FF"/>
                </a:solidFill>
                <a:effectLst/>
                <a:latin typeface="Consolas" panose="020B0609020204030204" pitchFamily="49" charset="0"/>
              </a:rPr>
              <a:t>userInputElement</a:t>
            </a:r>
            <a:r>
              <a:rPr lang="en-IN" b="0" dirty="0" err="1">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addEventListener</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'blur'</a:t>
            </a:r>
            <a:r>
              <a:rPr lang="en-IN" b="0" dirty="0">
                <a:solidFill>
                  <a:srgbClr val="CCCCCC"/>
                </a:solidFill>
                <a:effectLst/>
                <a:latin typeface="Consolas" panose="020B0609020204030204" pitchFamily="49" charset="0"/>
              </a:rPr>
              <a:t>, () </a:t>
            </a:r>
            <a:r>
              <a:rPr lang="en-IN" b="0" dirty="0">
                <a:solidFill>
                  <a:srgbClr val="569CD6"/>
                </a:solidFill>
                <a:effectLst/>
                <a:latin typeface="Consolas" panose="020B0609020204030204" pitchFamily="49" charset="0"/>
              </a:rPr>
              <a:t>=&gt;</a:t>
            </a:r>
            <a:r>
              <a:rPr lang="en-IN" b="0" dirty="0">
                <a:solidFill>
                  <a:srgbClr val="CCCCCC"/>
                </a:solidFill>
                <a:effectLst/>
                <a:latin typeface="Consolas" panose="020B0609020204030204" pitchFamily="49" charset="0"/>
              </a:rPr>
              <a:t> {</a:t>
            </a:r>
          </a:p>
          <a:p>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endTime</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a:solidFill>
                  <a:srgbClr val="569CD6"/>
                </a:solidFill>
                <a:effectLst/>
                <a:latin typeface="Consolas" panose="020B0609020204030204" pitchFamily="49" charset="0"/>
              </a:rPr>
              <a:t>new</a:t>
            </a:r>
            <a:r>
              <a:rPr lang="en-IN" b="0" dirty="0">
                <a:solidFill>
                  <a:srgbClr val="CCCCCC"/>
                </a:solidFill>
                <a:effectLst/>
                <a:latin typeface="Consolas" panose="020B0609020204030204" pitchFamily="49" charset="0"/>
              </a:rPr>
              <a:t> </a:t>
            </a:r>
            <a:r>
              <a:rPr lang="en-IN" b="0" dirty="0">
                <a:solidFill>
                  <a:srgbClr val="4EC9B0"/>
                </a:solidFill>
                <a:effectLst/>
                <a:latin typeface="Consolas" panose="020B0609020204030204" pitchFamily="49" charset="0"/>
              </a:rPr>
              <a:t>Date</a:t>
            </a:r>
            <a:r>
              <a:rPr lang="en-IN" b="0" dirty="0">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getTime</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timeElapsed</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endTime</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startTime</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a:solidFill>
                  <a:srgbClr val="B5CEA8"/>
                </a:solidFill>
                <a:effectLst/>
                <a:latin typeface="Consolas" panose="020B0609020204030204" pitchFamily="49" charset="0"/>
              </a:rPr>
              <a:t>1000</a:t>
            </a:r>
            <a:r>
              <a:rPr lang="en-IN" b="0" dirty="0">
                <a:solidFill>
                  <a:srgbClr val="CCCCCC"/>
                </a:solidFill>
                <a:effectLst/>
                <a:latin typeface="Consolas" panose="020B0609020204030204" pitchFamily="49" charset="0"/>
              </a:rPr>
              <a:t>; </a:t>
            </a:r>
            <a:r>
              <a:rPr lang="en-IN" b="0" dirty="0">
                <a:solidFill>
                  <a:srgbClr val="6A9955"/>
                </a:solidFill>
                <a:effectLst/>
                <a:latin typeface="Consolas" panose="020B0609020204030204" pitchFamily="49" charset="0"/>
              </a:rPr>
              <a:t>// in seconds</a:t>
            </a:r>
            <a:endParaRPr lang="en-IN" b="0" dirty="0">
              <a:solidFill>
                <a:srgbClr val="CCCCCC"/>
              </a:solidFill>
              <a:effectLst/>
              <a:latin typeface="Consolas" panose="020B0609020204030204" pitchFamily="49" charset="0"/>
            </a:endParaRPr>
          </a:p>
          <a:p>
            <a:br>
              <a:rPr lang="en-IN" b="0" dirty="0">
                <a:solidFill>
                  <a:srgbClr val="CCCCCC"/>
                </a:solidFill>
                <a:effectLst/>
                <a:latin typeface="Consolas" panose="020B0609020204030204" pitchFamily="49" charset="0"/>
              </a:rPr>
            </a:br>
            <a:r>
              <a:rPr lang="en-IN" b="0" dirty="0">
                <a:solidFill>
                  <a:srgbClr val="CCCCCC"/>
                </a:solidFill>
                <a:effectLst/>
                <a:latin typeface="Consolas" panose="020B0609020204030204" pitchFamily="49" charset="0"/>
              </a:rPr>
              <a:t>  </a:t>
            </a:r>
            <a:r>
              <a:rPr lang="en-IN" b="0" dirty="0">
                <a:solidFill>
                  <a:srgbClr val="6A9955"/>
                </a:solidFill>
                <a:effectLst/>
                <a:latin typeface="Consolas" panose="020B0609020204030204" pitchFamily="49" charset="0"/>
              </a:rPr>
              <a:t>// Calculates speed and accuracy when user finishes typing</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err="1">
                <a:solidFill>
                  <a:srgbClr val="DCDCAA"/>
                </a:solidFill>
                <a:effectLst/>
                <a:latin typeface="Consolas" panose="020B0609020204030204" pitchFamily="49" charset="0"/>
              </a:rPr>
              <a:t>calculateSpeedAndAccuracy</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a:t>
            </a:r>
          </a:p>
          <a:p>
            <a:r>
              <a:rPr lang="en-IN" b="0" dirty="0" err="1">
                <a:solidFill>
                  <a:srgbClr val="4FC1FF"/>
                </a:solidFill>
                <a:effectLst/>
                <a:latin typeface="Consolas" panose="020B0609020204030204" pitchFamily="49" charset="0"/>
              </a:rPr>
              <a:t>userInputElement</a:t>
            </a:r>
            <a:r>
              <a:rPr lang="en-IN" b="0" dirty="0" err="1">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addEventListener</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'input'</a:t>
            </a:r>
            <a:r>
              <a:rPr lang="en-IN" b="0" dirty="0">
                <a:solidFill>
                  <a:srgbClr val="CCCCCC"/>
                </a:solidFill>
                <a:effectLst/>
                <a:latin typeface="Consolas" panose="020B0609020204030204" pitchFamily="49" charset="0"/>
              </a:rPr>
              <a:t>, () </a:t>
            </a:r>
            <a:r>
              <a:rPr lang="en-IN" b="0" dirty="0">
                <a:solidFill>
                  <a:srgbClr val="569CD6"/>
                </a:solidFill>
                <a:effectLst/>
                <a:latin typeface="Consolas" panose="020B0609020204030204" pitchFamily="49" charset="0"/>
              </a:rPr>
              <a:t>=&gt;</a:t>
            </a:r>
            <a:r>
              <a:rPr lang="en-IN" b="0" dirty="0">
                <a:solidFill>
                  <a:srgbClr val="CCCCCC"/>
                </a:solidFill>
                <a:effectLst/>
                <a:latin typeface="Consolas" panose="020B0609020204030204" pitchFamily="49" charset="0"/>
              </a:rPr>
              <a:t> {</a:t>
            </a:r>
          </a:p>
          <a:p>
            <a:r>
              <a:rPr lang="en-IN" b="0" dirty="0">
                <a:solidFill>
                  <a:srgbClr val="CCCCCC"/>
                </a:solidFill>
                <a:effectLst/>
                <a:latin typeface="Consolas" panose="020B0609020204030204" pitchFamily="49" charset="0"/>
              </a:rPr>
              <a:t>  </a:t>
            </a:r>
            <a:r>
              <a:rPr lang="en-IN" b="0" dirty="0">
                <a:solidFill>
                  <a:srgbClr val="C586C0"/>
                </a:solidFill>
                <a:effectLst/>
                <a:latin typeface="Consolas" panose="020B0609020204030204" pitchFamily="49" charset="0"/>
              </a:rPr>
              <a:t>if</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err="1">
                <a:solidFill>
                  <a:srgbClr val="9CDCFE"/>
                </a:solidFill>
                <a:effectLst/>
                <a:latin typeface="Consolas" panose="020B0609020204030204" pitchFamily="49" charset="0"/>
              </a:rPr>
              <a:t>startTime</a:t>
            </a:r>
            <a:r>
              <a:rPr lang="en-IN" b="0" dirty="0">
                <a:solidFill>
                  <a:srgbClr val="CCCCCC"/>
                </a:solidFill>
                <a:effectLst/>
                <a:latin typeface="Consolas" panose="020B0609020204030204" pitchFamily="49" charset="0"/>
              </a:rPr>
              <a:t>) {</a:t>
            </a:r>
          </a:p>
          <a:p>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startTime</a:t>
            </a:r>
            <a:r>
              <a:rPr lang="en-IN" b="0" dirty="0">
                <a:solidFill>
                  <a:srgbClr val="CCCCCC"/>
                </a:solidFill>
                <a:effectLst/>
                <a:latin typeface="Consolas" panose="020B0609020204030204" pitchFamily="49" charset="0"/>
              </a:rPr>
              <a:t> </a:t>
            </a:r>
            <a:r>
              <a:rPr lang="en-IN" b="0" dirty="0">
                <a:solidFill>
                  <a:srgbClr val="D4D4D4"/>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a:solidFill>
                  <a:srgbClr val="569CD6"/>
                </a:solidFill>
                <a:effectLst/>
                <a:latin typeface="Consolas" panose="020B0609020204030204" pitchFamily="49" charset="0"/>
              </a:rPr>
              <a:t>new</a:t>
            </a:r>
            <a:r>
              <a:rPr lang="en-IN" b="0" dirty="0">
                <a:solidFill>
                  <a:srgbClr val="CCCCCC"/>
                </a:solidFill>
                <a:effectLst/>
                <a:latin typeface="Consolas" panose="020B0609020204030204" pitchFamily="49" charset="0"/>
              </a:rPr>
              <a:t> </a:t>
            </a:r>
            <a:r>
              <a:rPr lang="en-IN" b="0" dirty="0">
                <a:solidFill>
                  <a:srgbClr val="4EC9B0"/>
                </a:solidFill>
                <a:effectLst/>
                <a:latin typeface="Consolas" panose="020B0609020204030204" pitchFamily="49" charset="0"/>
              </a:rPr>
              <a:t>Date</a:t>
            </a:r>
            <a:r>
              <a:rPr lang="en-IN" b="0" dirty="0">
                <a:solidFill>
                  <a:srgbClr val="CCCCCC"/>
                </a:solidFill>
                <a:effectLst/>
                <a:latin typeface="Consolas" panose="020B0609020204030204" pitchFamily="49" charset="0"/>
              </a:rPr>
              <a:t>().</a:t>
            </a:r>
            <a:r>
              <a:rPr lang="en-IN" b="0" dirty="0" err="1">
                <a:solidFill>
                  <a:srgbClr val="DCDCAA"/>
                </a:solidFill>
                <a:effectLst/>
                <a:latin typeface="Consolas" panose="020B0609020204030204" pitchFamily="49" charset="0"/>
              </a:rPr>
              <a:t>getTime</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  }</a:t>
            </a:r>
          </a:p>
          <a:p>
            <a:r>
              <a:rPr lang="en-IN" b="0" dirty="0">
                <a:solidFill>
                  <a:srgbClr val="CCCCCC"/>
                </a:solidFill>
                <a:effectLst/>
                <a:latin typeface="Consolas" panose="020B0609020204030204" pitchFamily="49" charset="0"/>
              </a:rPr>
              <a:t>  </a:t>
            </a:r>
            <a:r>
              <a:rPr lang="en-IN" b="0" dirty="0">
                <a:solidFill>
                  <a:srgbClr val="6A9955"/>
                </a:solidFill>
                <a:effectLst/>
                <a:latin typeface="Consolas" panose="020B0609020204030204" pitchFamily="49" charset="0"/>
              </a:rPr>
              <a:t>// Updates speed and accuracy in real-time as the user types</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err="1">
                <a:solidFill>
                  <a:srgbClr val="DCDCAA"/>
                </a:solidFill>
                <a:effectLst/>
                <a:latin typeface="Consolas" panose="020B0609020204030204" pitchFamily="49" charset="0"/>
              </a:rPr>
              <a:t>calculateSpeedAndAccuracy</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a:t>
            </a:r>
          </a:p>
          <a:p>
            <a:br>
              <a:rPr lang="en-IN" b="0" dirty="0">
                <a:solidFill>
                  <a:srgbClr val="CCCCCC"/>
                </a:solidFill>
                <a:effectLst/>
                <a:latin typeface="Consolas" panose="020B0609020204030204" pitchFamily="49" charset="0"/>
              </a:rPr>
            </a:br>
            <a:br>
              <a:rPr lang="en-IN" b="0" dirty="0">
                <a:solidFill>
                  <a:srgbClr val="CCCCCC"/>
                </a:solidFill>
                <a:effectLst/>
                <a:latin typeface="Consolas" panose="020B0609020204030204" pitchFamily="49" charset="0"/>
              </a:rPr>
            </a:br>
            <a:endParaRPr lang="en-IN" b="0" dirty="0">
              <a:solidFill>
                <a:srgbClr val="CCCCCC"/>
              </a:solidFill>
              <a:effectLst/>
              <a:latin typeface="Consolas" panose="020B0609020204030204" pitchFamily="49" charset="0"/>
            </a:endParaRPr>
          </a:p>
          <a:p>
            <a:endParaRPr lang="en-IN" dirty="0"/>
          </a:p>
        </p:txBody>
      </p:sp>
      <p:sp>
        <p:nvSpPr>
          <p:cNvPr id="5" name="TextBox 4">
            <a:extLst>
              <a:ext uri="{FF2B5EF4-FFF2-40B4-BE49-F238E27FC236}">
                <a16:creationId xmlns:a16="http://schemas.microsoft.com/office/drawing/2014/main" id="{D9D4D712-2365-3743-23F8-CA93CD793D8D}"/>
              </a:ext>
            </a:extLst>
          </p:cNvPr>
          <p:cNvSpPr txBox="1"/>
          <p:nvPr/>
        </p:nvSpPr>
        <p:spPr>
          <a:xfrm>
            <a:off x="5867400" y="342900"/>
            <a:ext cx="5410200" cy="707886"/>
          </a:xfrm>
          <a:prstGeom prst="rect">
            <a:avLst/>
          </a:prstGeom>
          <a:noFill/>
        </p:spPr>
        <p:txBody>
          <a:bodyPr wrap="square" rtlCol="0">
            <a:spAutoFit/>
          </a:bodyPr>
          <a:lstStyle/>
          <a:p>
            <a:pPr algn="ctr"/>
            <a:r>
              <a:rPr lang="en-IN" sz="4000" u="sng" dirty="0">
                <a:latin typeface="Arial Black" panose="020B0A04020102020204" pitchFamily="34" charset="0"/>
              </a:rPr>
              <a:t>JAVASCRIPT</a:t>
            </a:r>
          </a:p>
        </p:txBody>
      </p:sp>
    </p:spTree>
    <p:extLst>
      <p:ext uri="{BB962C8B-B14F-4D97-AF65-F5344CB8AC3E}">
        <p14:creationId xmlns:p14="http://schemas.microsoft.com/office/powerpoint/2010/main" val="3531428919"/>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7035D3"/>
        </a:solidFill>
        <a:effectLst/>
      </p:bgPr>
    </p:bg>
    <p:spTree>
      <p:nvGrpSpPr>
        <p:cNvPr id="1" name=""/>
        <p:cNvGrpSpPr/>
        <p:nvPr/>
      </p:nvGrpSpPr>
      <p:grpSpPr>
        <a:xfrm>
          <a:off x="0" y="0"/>
          <a:ext cx="0" cy="0"/>
          <a:chOff x="0" y="0"/>
          <a:chExt cx="0" cy="0"/>
        </a:xfrm>
      </p:grpSpPr>
      <p:sp>
        <p:nvSpPr>
          <p:cNvPr id="2" name="Freeform 2"/>
          <p:cNvSpPr/>
          <p:nvPr/>
        </p:nvSpPr>
        <p:spPr>
          <a:xfrm>
            <a:off x="-1830357" y="-902150"/>
            <a:ext cx="6173053" cy="2601942"/>
          </a:xfrm>
          <a:custGeom>
            <a:avLst/>
            <a:gdLst/>
            <a:ahLst/>
            <a:cxnLst/>
            <a:rect l="l" t="t" r="r" b="b"/>
            <a:pathLst>
              <a:path w="6173053" h="2601942">
                <a:moveTo>
                  <a:pt x="0" y="0"/>
                </a:moveTo>
                <a:lnTo>
                  <a:pt x="6173052" y="0"/>
                </a:lnTo>
                <a:lnTo>
                  <a:pt x="6173052" y="2601941"/>
                </a:lnTo>
                <a:lnTo>
                  <a:pt x="0" y="2601941"/>
                </a:lnTo>
                <a:lnTo>
                  <a:pt x="0" y="0"/>
                </a:lnTo>
                <a:close/>
              </a:path>
            </a:pathLst>
          </a:custGeom>
          <a:blipFill>
            <a:blip r:embed="rId2"/>
            <a:stretch>
              <a:fillRect/>
            </a:stretch>
          </a:blipFill>
        </p:spPr>
      </p:sp>
      <p:sp>
        <p:nvSpPr>
          <p:cNvPr id="3" name="Freeform 3"/>
          <p:cNvSpPr/>
          <p:nvPr/>
        </p:nvSpPr>
        <p:spPr>
          <a:xfrm>
            <a:off x="1868740" y="1699791"/>
            <a:ext cx="6913831" cy="8383564"/>
          </a:xfrm>
          <a:custGeom>
            <a:avLst/>
            <a:gdLst/>
            <a:ahLst/>
            <a:cxnLst/>
            <a:rect l="l" t="t" r="r" b="b"/>
            <a:pathLst>
              <a:path w="6913831" h="8383564">
                <a:moveTo>
                  <a:pt x="0" y="0"/>
                </a:moveTo>
                <a:lnTo>
                  <a:pt x="6913831" y="0"/>
                </a:lnTo>
                <a:lnTo>
                  <a:pt x="6913831" y="8383564"/>
                </a:lnTo>
                <a:lnTo>
                  <a:pt x="0" y="8383564"/>
                </a:lnTo>
                <a:lnTo>
                  <a:pt x="0" y="0"/>
                </a:lnTo>
                <a:close/>
              </a:path>
            </a:pathLst>
          </a:custGeom>
          <a:blipFill>
            <a:blip r:embed="rId3"/>
            <a:stretch>
              <a:fillRect/>
            </a:stretch>
          </a:blipFill>
        </p:spPr>
      </p:sp>
      <p:sp>
        <p:nvSpPr>
          <p:cNvPr id="4" name="Freeform 4"/>
          <p:cNvSpPr/>
          <p:nvPr/>
        </p:nvSpPr>
        <p:spPr>
          <a:xfrm>
            <a:off x="9599231" y="1683814"/>
            <a:ext cx="6278978" cy="8383564"/>
          </a:xfrm>
          <a:custGeom>
            <a:avLst/>
            <a:gdLst/>
            <a:ahLst/>
            <a:cxnLst/>
            <a:rect l="l" t="t" r="r" b="b"/>
            <a:pathLst>
              <a:path w="6278978" h="8383564">
                <a:moveTo>
                  <a:pt x="0" y="0"/>
                </a:moveTo>
                <a:lnTo>
                  <a:pt x="6278978" y="0"/>
                </a:lnTo>
                <a:lnTo>
                  <a:pt x="6278978" y="8383564"/>
                </a:lnTo>
                <a:lnTo>
                  <a:pt x="0" y="8383564"/>
                </a:lnTo>
                <a:lnTo>
                  <a:pt x="0" y="0"/>
                </a:lnTo>
                <a:close/>
              </a:path>
            </a:pathLst>
          </a:custGeom>
          <a:blipFill>
            <a:blip r:embed="rId4"/>
            <a:stretch>
              <a:fillRect t="-1491" b="-1491"/>
            </a:stretch>
          </a:blipFill>
          <a:ln w="76200" cap="sq">
            <a:solidFill>
              <a:srgbClr val="92D050"/>
            </a:solidFill>
            <a:prstDash val="solid"/>
            <a:miter/>
          </a:ln>
        </p:spPr>
      </p:sp>
      <p:sp>
        <p:nvSpPr>
          <p:cNvPr id="5" name="TextBox 5"/>
          <p:cNvSpPr txBox="1"/>
          <p:nvPr/>
        </p:nvSpPr>
        <p:spPr>
          <a:xfrm>
            <a:off x="609600" y="-17581"/>
            <a:ext cx="16085270" cy="1994722"/>
          </a:xfrm>
          <a:prstGeom prst="rect">
            <a:avLst/>
          </a:prstGeom>
        </p:spPr>
        <p:txBody>
          <a:bodyPr lIns="0" tIns="0" rIns="0" bIns="0" rtlCol="0" anchor="t">
            <a:spAutoFit/>
          </a:bodyPr>
          <a:lstStyle/>
          <a:p>
            <a:pPr marL="0" lvl="0" indent="0" algn="ctr">
              <a:lnSpc>
                <a:spcPts val="13434"/>
              </a:lnSpc>
              <a:spcBef>
                <a:spcPct val="0"/>
              </a:spcBef>
            </a:pPr>
            <a:r>
              <a:rPr lang="en-US" sz="18659" dirty="0">
                <a:solidFill>
                  <a:srgbClr val="BF78FE"/>
                </a:solidFill>
                <a:latin typeface="Computer Says No"/>
              </a:rPr>
              <a:t>RESULT ANALYSIS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11890656" y="3286478"/>
            <a:ext cx="6397344" cy="7000522"/>
          </a:xfrm>
          <a:custGeom>
            <a:avLst/>
            <a:gdLst/>
            <a:ahLst/>
            <a:cxnLst/>
            <a:rect l="l" t="t" r="r" b="b"/>
            <a:pathLst>
              <a:path w="6397344" h="7000522">
                <a:moveTo>
                  <a:pt x="0" y="0"/>
                </a:moveTo>
                <a:lnTo>
                  <a:pt x="6397344" y="0"/>
                </a:lnTo>
                <a:lnTo>
                  <a:pt x="6397344" y="7000522"/>
                </a:lnTo>
                <a:lnTo>
                  <a:pt x="0" y="7000522"/>
                </a:lnTo>
                <a:lnTo>
                  <a:pt x="0" y="0"/>
                </a:lnTo>
                <a:close/>
              </a:path>
            </a:pathLst>
          </a:custGeom>
          <a:blipFill>
            <a:blip r:embed="rId2"/>
            <a:stretch>
              <a:fillRect/>
            </a:stretch>
          </a:blipFill>
        </p:spPr>
      </p:sp>
      <p:sp>
        <p:nvSpPr>
          <p:cNvPr id="3" name="Freeform 3"/>
          <p:cNvSpPr/>
          <p:nvPr/>
        </p:nvSpPr>
        <p:spPr>
          <a:xfrm>
            <a:off x="-1830357" y="-902150"/>
            <a:ext cx="6173053" cy="2601942"/>
          </a:xfrm>
          <a:custGeom>
            <a:avLst/>
            <a:gdLst/>
            <a:ahLst/>
            <a:cxnLst/>
            <a:rect l="l" t="t" r="r" b="b"/>
            <a:pathLst>
              <a:path w="6173053" h="2601942">
                <a:moveTo>
                  <a:pt x="0" y="0"/>
                </a:moveTo>
                <a:lnTo>
                  <a:pt x="6173052" y="0"/>
                </a:lnTo>
                <a:lnTo>
                  <a:pt x="6173052" y="2601941"/>
                </a:lnTo>
                <a:lnTo>
                  <a:pt x="0" y="2601941"/>
                </a:lnTo>
                <a:lnTo>
                  <a:pt x="0" y="0"/>
                </a:lnTo>
                <a:close/>
              </a:path>
            </a:pathLst>
          </a:custGeom>
          <a:blipFill>
            <a:blip r:embed="rId3"/>
            <a:stretch>
              <a:fillRect/>
            </a:stretch>
          </a:blipFill>
        </p:spPr>
      </p:sp>
      <p:sp>
        <p:nvSpPr>
          <p:cNvPr id="4" name="Freeform 4"/>
          <p:cNvSpPr/>
          <p:nvPr/>
        </p:nvSpPr>
        <p:spPr>
          <a:xfrm rot="3091052">
            <a:off x="-1684467" y="5508041"/>
            <a:ext cx="6638823" cy="5976180"/>
          </a:xfrm>
          <a:custGeom>
            <a:avLst/>
            <a:gdLst/>
            <a:ahLst/>
            <a:cxnLst/>
            <a:rect l="l" t="t" r="r" b="b"/>
            <a:pathLst>
              <a:path w="6638823" h="5976180">
                <a:moveTo>
                  <a:pt x="0" y="0"/>
                </a:moveTo>
                <a:lnTo>
                  <a:pt x="6638824" y="0"/>
                </a:lnTo>
                <a:lnTo>
                  <a:pt x="6638824" y="5976180"/>
                </a:lnTo>
                <a:lnTo>
                  <a:pt x="0" y="5976180"/>
                </a:lnTo>
                <a:lnTo>
                  <a:pt x="0" y="0"/>
                </a:lnTo>
                <a:close/>
              </a:path>
            </a:pathLst>
          </a:custGeom>
          <a:blipFill>
            <a:blip r:embed="rId4"/>
            <a:stretch>
              <a:fillRect/>
            </a:stretch>
          </a:blipFill>
        </p:spPr>
      </p:sp>
      <p:sp>
        <p:nvSpPr>
          <p:cNvPr id="5" name="TextBox 5"/>
          <p:cNvSpPr txBox="1"/>
          <p:nvPr/>
        </p:nvSpPr>
        <p:spPr>
          <a:xfrm>
            <a:off x="3221182" y="164650"/>
            <a:ext cx="11484200" cy="2506284"/>
          </a:xfrm>
          <a:prstGeom prst="rect">
            <a:avLst/>
          </a:prstGeom>
        </p:spPr>
        <p:txBody>
          <a:bodyPr lIns="0" tIns="0" rIns="0" bIns="0" rtlCol="0" anchor="t">
            <a:spAutoFit/>
          </a:bodyPr>
          <a:lstStyle/>
          <a:p>
            <a:pPr marL="0" lvl="0" indent="0" algn="ctr">
              <a:lnSpc>
                <a:spcPts val="16889"/>
              </a:lnSpc>
              <a:spcBef>
                <a:spcPct val="0"/>
              </a:spcBef>
            </a:pPr>
            <a:r>
              <a:rPr lang="en-US" sz="23458">
                <a:solidFill>
                  <a:srgbClr val="6866E1"/>
                </a:solidFill>
                <a:latin typeface="Computer Says No"/>
              </a:rPr>
              <a:t>CONCLUSION</a:t>
            </a:r>
          </a:p>
        </p:txBody>
      </p:sp>
      <p:sp>
        <p:nvSpPr>
          <p:cNvPr id="6" name="TextBox 6"/>
          <p:cNvSpPr txBox="1"/>
          <p:nvPr/>
        </p:nvSpPr>
        <p:spPr>
          <a:xfrm>
            <a:off x="-185305" y="2966209"/>
            <a:ext cx="11484200" cy="8764771"/>
          </a:xfrm>
          <a:prstGeom prst="rect">
            <a:avLst/>
          </a:prstGeom>
        </p:spPr>
        <p:txBody>
          <a:bodyPr lIns="0" tIns="0" rIns="0" bIns="0" rtlCol="0" anchor="t">
            <a:spAutoFit/>
          </a:bodyPr>
          <a:lstStyle/>
          <a:p>
            <a:pPr algn="ctr">
              <a:lnSpc>
                <a:spcPts val="4751"/>
              </a:lnSpc>
            </a:pPr>
            <a:r>
              <a:rPr lang="en-US" sz="6599">
                <a:solidFill>
                  <a:srgbClr val="6866E1"/>
                </a:solidFill>
                <a:latin typeface="Computer Says No"/>
              </a:rPr>
              <a:t>IN CONCLUSION, THE TYPING SPEED CALCULATOR PROJECT HAS BEEN SUCCESSFULLY IMPLEMENTED TO PROVIDE USERS WITH A VALUABLE TOOL FOR ASSESSING AND ENHANCING THEIR TYPING SKILLS. THE PROJECT FOCUSED ON CREATING A USER-FRIENDLY INTERFACE, ACCURATE SPEED CALCULATIONS, AND THE INCLUSION OF TYPING ACCURACY AS A SIGNIFICANT METRIC. SEVERAL KEY ASPECTS WERE ADDRESSED THROUGHOUT THE DEVELOPMENT PROCESS.</a:t>
            </a:r>
          </a:p>
          <a:p>
            <a:pPr marL="0" lvl="0" indent="0" algn="ctr">
              <a:lnSpc>
                <a:spcPts val="16889"/>
              </a:lnSpc>
              <a:spcBef>
                <a:spcPct val="0"/>
              </a:spcBef>
            </a:pPr>
            <a:endParaRPr lang="en-US" sz="6599">
              <a:solidFill>
                <a:srgbClr val="6866E1"/>
              </a:solidFill>
              <a:latin typeface="Computer Says N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0" y="-451857"/>
            <a:ext cx="6988487" cy="5595357"/>
          </a:xfrm>
          <a:custGeom>
            <a:avLst/>
            <a:gdLst/>
            <a:ahLst/>
            <a:cxnLst/>
            <a:rect l="l" t="t" r="r" b="b"/>
            <a:pathLst>
              <a:path w="6988487" h="5595357">
                <a:moveTo>
                  <a:pt x="0" y="0"/>
                </a:moveTo>
                <a:lnTo>
                  <a:pt x="6988487" y="0"/>
                </a:lnTo>
                <a:lnTo>
                  <a:pt x="6988487" y="5595357"/>
                </a:lnTo>
                <a:lnTo>
                  <a:pt x="0" y="5595357"/>
                </a:lnTo>
                <a:lnTo>
                  <a:pt x="0" y="0"/>
                </a:lnTo>
                <a:close/>
              </a:path>
            </a:pathLst>
          </a:custGeom>
          <a:blipFill>
            <a:blip r:embed="rId2"/>
            <a:stretch>
              <a:fillRect/>
            </a:stretch>
          </a:blipFill>
        </p:spPr>
      </p:sp>
      <p:sp>
        <p:nvSpPr>
          <p:cNvPr id="3" name="Freeform 3"/>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sp>
      <p:sp>
        <p:nvSpPr>
          <p:cNvPr id="4" name="TextBox 4"/>
          <p:cNvSpPr txBox="1"/>
          <p:nvPr/>
        </p:nvSpPr>
        <p:spPr>
          <a:xfrm>
            <a:off x="6951933" y="800100"/>
            <a:ext cx="8512282" cy="1051570"/>
          </a:xfrm>
          <a:prstGeom prst="rect">
            <a:avLst/>
          </a:prstGeom>
        </p:spPr>
        <p:txBody>
          <a:bodyPr lIns="0" tIns="0" rIns="0" bIns="0" rtlCol="0" anchor="t">
            <a:spAutoFit/>
          </a:bodyPr>
          <a:lstStyle/>
          <a:p>
            <a:pPr marL="0" lvl="0" indent="0" algn="just">
              <a:lnSpc>
                <a:spcPts val="8235"/>
              </a:lnSpc>
              <a:spcBef>
                <a:spcPct val="0"/>
              </a:spcBef>
            </a:pPr>
            <a:r>
              <a:rPr lang="en-US" sz="11438" dirty="0">
                <a:solidFill>
                  <a:schemeClr val="bg1"/>
                </a:solidFill>
                <a:latin typeface="Computer Says No"/>
              </a:rPr>
              <a:t>BIBLIOGRAPHY</a:t>
            </a:r>
          </a:p>
        </p:txBody>
      </p:sp>
      <p:sp>
        <p:nvSpPr>
          <p:cNvPr id="5" name="TextBox 5"/>
          <p:cNvSpPr txBox="1"/>
          <p:nvPr/>
        </p:nvSpPr>
        <p:spPr>
          <a:xfrm>
            <a:off x="2696824" y="2452598"/>
            <a:ext cx="12789514" cy="6871112"/>
          </a:xfrm>
          <a:prstGeom prst="rect">
            <a:avLst/>
          </a:prstGeom>
        </p:spPr>
        <p:txBody>
          <a:bodyPr lIns="0" tIns="0" rIns="0" bIns="0" rtlCol="0" anchor="t">
            <a:spAutoFit/>
          </a:bodyPr>
          <a:lstStyle/>
          <a:p>
            <a:pPr>
              <a:lnSpc>
                <a:spcPts val="5381"/>
              </a:lnSpc>
            </a:pPr>
            <a:r>
              <a:rPr lang="en-US" sz="3321" dirty="0">
                <a:solidFill>
                  <a:srgbClr val="FFFFFF"/>
                </a:solidFill>
                <a:latin typeface="Poppins Light"/>
              </a:rPr>
              <a:t>·     </a:t>
            </a:r>
            <a:r>
              <a:rPr lang="en-US" sz="3321" dirty="0" err="1">
                <a:solidFill>
                  <a:srgbClr val="FFFFFF"/>
                </a:solidFill>
                <a:latin typeface="Poppins Light"/>
              </a:rPr>
              <a:t>MonkeyType</a:t>
            </a:r>
            <a:r>
              <a:rPr lang="en-US" sz="3321" dirty="0">
                <a:solidFill>
                  <a:srgbClr val="FFFFFF"/>
                </a:solidFill>
                <a:latin typeface="Poppins Light"/>
              </a:rPr>
              <a:t> app</a:t>
            </a:r>
          </a:p>
          <a:p>
            <a:pPr>
              <a:lnSpc>
                <a:spcPts val="5381"/>
              </a:lnSpc>
            </a:pPr>
            <a:r>
              <a:rPr lang="en-US" sz="3321" dirty="0">
                <a:solidFill>
                  <a:srgbClr val="FFC000"/>
                </a:solidFill>
                <a:latin typeface="Poppins Light"/>
              </a:rPr>
              <a:t>·     </a:t>
            </a:r>
            <a:r>
              <a:rPr lang="en-US" sz="3321" u="sng" dirty="0">
                <a:solidFill>
                  <a:srgbClr val="FFC000"/>
                </a:solidFill>
                <a:latin typeface="Poppins Light"/>
                <a:hlinkClick r:id="rId4" tooltip="https://www.geeksforgeeks.org/javascript/">
                  <a:extLst>
                    <a:ext uri="{A12FA001-AC4F-418D-AE19-62706E023703}">
                      <ahyp:hlinkClr xmlns:ahyp="http://schemas.microsoft.com/office/drawing/2018/hyperlinkcolor" val="tx"/>
                    </a:ext>
                  </a:extLst>
                </a:hlinkClick>
              </a:rPr>
              <a:t>https://www.geeksforgeeks.org/javascript/</a:t>
            </a:r>
            <a:r>
              <a:rPr lang="en-US" sz="3321" dirty="0">
                <a:solidFill>
                  <a:srgbClr val="FFC000"/>
                </a:solidFill>
                <a:latin typeface="Poppins Light"/>
              </a:rPr>
              <a:t> </a:t>
            </a:r>
            <a:r>
              <a:rPr lang="en-US" sz="3321" dirty="0">
                <a:solidFill>
                  <a:srgbClr val="FFFFFF"/>
                </a:solidFill>
                <a:latin typeface="Poppins Light"/>
              </a:rPr>
              <a:t>(Geeks for Geeks JavaScript tutorial)</a:t>
            </a:r>
          </a:p>
          <a:p>
            <a:pPr>
              <a:lnSpc>
                <a:spcPts val="5381"/>
              </a:lnSpc>
            </a:pPr>
            <a:r>
              <a:rPr lang="en-US" sz="3321" dirty="0">
                <a:solidFill>
                  <a:srgbClr val="FFC000"/>
                </a:solidFill>
                <a:latin typeface="Poppins Light"/>
              </a:rPr>
              <a:t>·     </a:t>
            </a:r>
            <a:r>
              <a:rPr lang="en-US" sz="3321" u="sng" dirty="0">
                <a:solidFill>
                  <a:srgbClr val="FFC000"/>
                </a:solidFill>
                <a:latin typeface="Poppins Light"/>
                <a:hlinkClick r:id="rId5" tooltip="https://www.geeksforgeeks.org/css/">
                  <a:extLst>
                    <a:ext uri="{A12FA001-AC4F-418D-AE19-62706E023703}">
                      <ahyp:hlinkClr xmlns:ahyp="http://schemas.microsoft.com/office/drawing/2018/hyperlinkcolor" val="tx"/>
                    </a:ext>
                  </a:extLst>
                </a:hlinkClick>
              </a:rPr>
              <a:t>https://www.geeksforgeeks.org/css/</a:t>
            </a:r>
            <a:r>
              <a:rPr lang="en-US" sz="3321" dirty="0">
                <a:solidFill>
                  <a:srgbClr val="FFC000"/>
                </a:solidFill>
                <a:latin typeface="Poppins Light"/>
              </a:rPr>
              <a:t> </a:t>
            </a:r>
            <a:r>
              <a:rPr lang="en-US" sz="3321" dirty="0">
                <a:solidFill>
                  <a:srgbClr val="FFFFFF"/>
                </a:solidFill>
                <a:latin typeface="Poppins Light"/>
              </a:rPr>
              <a:t>(Geeks for Geeks CSS tutorial)</a:t>
            </a:r>
          </a:p>
          <a:p>
            <a:pPr>
              <a:lnSpc>
                <a:spcPts val="5381"/>
              </a:lnSpc>
            </a:pPr>
            <a:r>
              <a:rPr lang="en-US" sz="3321" dirty="0">
                <a:solidFill>
                  <a:srgbClr val="FFFFFF"/>
                </a:solidFill>
                <a:latin typeface="Poppins Light"/>
              </a:rPr>
              <a:t>·     </a:t>
            </a:r>
            <a:r>
              <a:rPr lang="en-US" sz="3321" u="sng" dirty="0">
                <a:solidFill>
                  <a:srgbClr val="FFC000"/>
                </a:solidFill>
                <a:latin typeface="Poppins Light"/>
                <a:hlinkClick r:id="rId6" tooltip="https://www.youtube.com/@WebDevSimplified">
                  <a:extLst>
                    <a:ext uri="{A12FA001-AC4F-418D-AE19-62706E023703}">
                      <ahyp:hlinkClr xmlns:ahyp="http://schemas.microsoft.com/office/drawing/2018/hyperlinkcolor" val="tx"/>
                    </a:ext>
                  </a:extLst>
                </a:hlinkClick>
              </a:rPr>
              <a:t>https://www.youtube.com/@WebDevSimplified</a:t>
            </a:r>
            <a:r>
              <a:rPr lang="en-US" sz="3321" dirty="0">
                <a:solidFill>
                  <a:srgbClr val="FFFFFF"/>
                </a:solidFill>
                <a:latin typeface="Poppins Light"/>
              </a:rPr>
              <a:t> CSS Tutorials</a:t>
            </a:r>
          </a:p>
          <a:p>
            <a:pPr>
              <a:lnSpc>
                <a:spcPts val="5381"/>
              </a:lnSpc>
            </a:pPr>
            <a:r>
              <a:rPr lang="en-US" sz="3321" dirty="0">
                <a:solidFill>
                  <a:srgbClr val="FFFFFF"/>
                </a:solidFill>
                <a:latin typeface="Poppins Light"/>
              </a:rPr>
              <a:t>·     </a:t>
            </a:r>
            <a:r>
              <a:rPr lang="en-US" sz="3321" u="sng" dirty="0">
                <a:solidFill>
                  <a:srgbClr val="FFC000"/>
                </a:solidFill>
                <a:latin typeface="Poppins Light"/>
                <a:hlinkClick r:id="rId7" tooltip="https://github.com/monkeytypegame/monkeytype">
                  <a:extLst>
                    <a:ext uri="{A12FA001-AC4F-418D-AE19-62706E023703}">
                      <ahyp:hlinkClr xmlns:ahyp="http://schemas.microsoft.com/office/drawing/2018/hyperlinkcolor" val="tx"/>
                    </a:ext>
                  </a:extLst>
                </a:hlinkClick>
              </a:rPr>
              <a:t>https://github.com/monkeytypegame/monkeytype</a:t>
            </a:r>
            <a:r>
              <a:rPr lang="en-US" sz="3321" dirty="0">
                <a:solidFill>
                  <a:srgbClr val="FFC000"/>
                </a:solidFill>
                <a:latin typeface="Poppins Light"/>
              </a:rPr>
              <a:t> </a:t>
            </a:r>
            <a:r>
              <a:rPr lang="en-US" sz="3321" dirty="0">
                <a:solidFill>
                  <a:srgbClr val="FFFFFF"/>
                </a:solidFill>
                <a:latin typeface="Poppins Light"/>
              </a:rPr>
              <a:t>(open source code for </a:t>
            </a:r>
            <a:r>
              <a:rPr lang="en-US" sz="3321" dirty="0" err="1">
                <a:solidFill>
                  <a:srgbClr val="FFFFFF"/>
                </a:solidFill>
                <a:latin typeface="Poppins Light"/>
              </a:rPr>
              <a:t>MonkeyType</a:t>
            </a:r>
            <a:r>
              <a:rPr lang="en-US" sz="3321" dirty="0">
                <a:solidFill>
                  <a:srgbClr val="FFFFFF"/>
                </a:solidFill>
                <a:latin typeface="Poppins Light"/>
              </a:rPr>
              <a:t> on GitHub).</a:t>
            </a:r>
          </a:p>
          <a:p>
            <a:pPr marL="0" lvl="1" indent="0" algn="l">
              <a:lnSpc>
                <a:spcPts val="5381"/>
              </a:lnSpc>
              <a:spcBef>
                <a:spcPct val="0"/>
              </a:spcBef>
            </a:pPr>
            <a:endParaRPr lang="en-US" sz="3321" dirty="0">
              <a:solidFill>
                <a:srgbClr val="FFFFFF"/>
              </a:solidFill>
              <a:latin typeface="Poppins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AutoShape 2"/>
          <p:cNvSpPr/>
          <p:nvPr/>
        </p:nvSpPr>
        <p:spPr>
          <a:xfrm>
            <a:off x="5764344" y="5958420"/>
            <a:ext cx="0" cy="5145633"/>
          </a:xfrm>
          <a:prstGeom prst="line">
            <a:avLst/>
          </a:prstGeom>
          <a:ln w="38100" cap="flat">
            <a:solidFill>
              <a:srgbClr val="FFFFFF"/>
            </a:solidFill>
            <a:prstDash val="solid"/>
            <a:headEnd type="none" w="sm" len="sm"/>
            <a:tailEnd type="none" w="sm" len="sm"/>
          </a:ln>
        </p:spPr>
      </p:sp>
      <p:sp>
        <p:nvSpPr>
          <p:cNvPr id="3" name="AutoShape 3"/>
          <p:cNvSpPr/>
          <p:nvPr/>
        </p:nvSpPr>
        <p:spPr>
          <a:xfrm>
            <a:off x="5802444" y="-2572817"/>
            <a:ext cx="0" cy="5145633"/>
          </a:xfrm>
          <a:prstGeom prst="line">
            <a:avLst/>
          </a:prstGeom>
          <a:ln w="38100" cap="flat">
            <a:solidFill>
              <a:srgbClr val="FFFFFF"/>
            </a:solidFill>
            <a:prstDash val="solid"/>
            <a:headEnd type="none" w="sm" len="sm"/>
            <a:tailEnd type="none" w="sm" len="sm"/>
          </a:ln>
        </p:spPr>
      </p:sp>
      <p:sp>
        <p:nvSpPr>
          <p:cNvPr id="4" name="Freeform 4"/>
          <p:cNvSpPr/>
          <p:nvPr/>
        </p:nvSpPr>
        <p:spPr>
          <a:xfrm>
            <a:off x="10208092" y="-358876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5" name="Freeform 5"/>
          <p:cNvSpPr/>
          <p:nvPr/>
        </p:nvSpPr>
        <p:spPr>
          <a:xfrm>
            <a:off x="-1995996" y="550773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6" name="TextBox 6"/>
          <p:cNvSpPr txBox="1"/>
          <p:nvPr/>
        </p:nvSpPr>
        <p:spPr>
          <a:xfrm>
            <a:off x="1619702" y="2582224"/>
            <a:ext cx="7747874" cy="3236382"/>
          </a:xfrm>
          <a:prstGeom prst="rect">
            <a:avLst/>
          </a:prstGeom>
        </p:spPr>
        <p:txBody>
          <a:bodyPr lIns="0" tIns="0" rIns="0" bIns="0" rtlCol="0" anchor="t">
            <a:spAutoFit/>
          </a:bodyPr>
          <a:lstStyle/>
          <a:p>
            <a:pPr marL="0" lvl="0" indent="0" algn="ctr">
              <a:lnSpc>
                <a:spcPts val="26366"/>
              </a:lnSpc>
            </a:pPr>
            <a:r>
              <a:rPr lang="en-US" sz="18833" dirty="0">
                <a:solidFill>
                  <a:srgbClr val="6866E1"/>
                </a:solidFill>
                <a:latin typeface="Computer Says No"/>
              </a:rPr>
              <a:t>THANK YOU!</a:t>
            </a:r>
          </a:p>
        </p:txBody>
      </p:sp>
      <p:sp>
        <p:nvSpPr>
          <p:cNvPr id="7" name="Freeform 7"/>
          <p:cNvSpPr/>
          <p:nvPr/>
        </p:nvSpPr>
        <p:spPr>
          <a:xfrm>
            <a:off x="9144000" y="1550639"/>
            <a:ext cx="8001878" cy="8071895"/>
          </a:xfrm>
          <a:custGeom>
            <a:avLst/>
            <a:gdLst/>
            <a:ahLst/>
            <a:cxnLst/>
            <a:rect l="l" t="t" r="r" b="b"/>
            <a:pathLst>
              <a:path w="8001878" h="8071895">
                <a:moveTo>
                  <a:pt x="0" y="0"/>
                </a:moveTo>
                <a:lnTo>
                  <a:pt x="8001878" y="0"/>
                </a:lnTo>
                <a:lnTo>
                  <a:pt x="8001878" y="8071894"/>
                </a:lnTo>
                <a:lnTo>
                  <a:pt x="0" y="8071894"/>
                </a:lnTo>
                <a:lnTo>
                  <a:pt x="0" y="0"/>
                </a:lnTo>
                <a:close/>
              </a:path>
            </a:pathLst>
          </a:custGeom>
          <a:blipFill>
            <a:blip r:embed="rId3"/>
            <a:stretch>
              <a:fillRect/>
            </a:stretch>
          </a:blipFill>
        </p:spPr>
      </p:sp>
      <p:sp>
        <p:nvSpPr>
          <p:cNvPr id="8" name="Freeform 8"/>
          <p:cNvSpPr/>
          <p:nvPr/>
        </p:nvSpPr>
        <p:spPr>
          <a:xfrm>
            <a:off x="-1995996" y="731781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sp>
      <p:sp>
        <p:nvSpPr>
          <p:cNvPr id="9" name="Freeform 9"/>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219336" y="152257"/>
            <a:ext cx="5726139" cy="2500874"/>
          </a:xfrm>
          <a:custGeom>
            <a:avLst/>
            <a:gdLst/>
            <a:ahLst/>
            <a:cxnLst/>
            <a:rect l="l" t="t" r="r" b="b"/>
            <a:pathLst>
              <a:path w="5726139" h="2500874">
                <a:moveTo>
                  <a:pt x="0" y="0"/>
                </a:moveTo>
                <a:lnTo>
                  <a:pt x="5726139" y="0"/>
                </a:lnTo>
                <a:lnTo>
                  <a:pt x="5726139" y="2500874"/>
                </a:lnTo>
                <a:lnTo>
                  <a:pt x="0" y="2500874"/>
                </a:lnTo>
                <a:lnTo>
                  <a:pt x="0" y="0"/>
                </a:lnTo>
                <a:close/>
              </a:path>
            </a:pathLst>
          </a:custGeom>
          <a:blipFill>
            <a:blip r:embed="rId2"/>
            <a:stretch>
              <a:fillRect/>
            </a:stretch>
          </a:blipFill>
        </p:spPr>
        <p:txBody>
          <a:bodyPr/>
          <a:lstStyle/>
          <a:p>
            <a:endParaRPr lang="en-IN" dirty="0"/>
          </a:p>
        </p:txBody>
      </p:sp>
      <p:sp>
        <p:nvSpPr>
          <p:cNvPr id="3" name="AutoShape 3"/>
          <p:cNvSpPr/>
          <p:nvPr/>
        </p:nvSpPr>
        <p:spPr>
          <a:xfrm flipH="1" flipV="1">
            <a:off x="17259300" y="1028700"/>
            <a:ext cx="0" cy="5786479"/>
          </a:xfrm>
          <a:prstGeom prst="line">
            <a:avLst/>
          </a:prstGeom>
          <a:ln w="38100" cap="flat">
            <a:solidFill>
              <a:srgbClr val="FFFFFF"/>
            </a:solidFill>
            <a:prstDash val="solid"/>
            <a:headEnd type="none" w="sm" len="sm"/>
            <a:tailEnd type="none" w="sm" len="sm"/>
          </a:ln>
        </p:spPr>
      </p:sp>
      <p:sp>
        <p:nvSpPr>
          <p:cNvPr id="4" name="Freeform 4"/>
          <p:cNvSpPr/>
          <p:nvPr/>
        </p:nvSpPr>
        <p:spPr>
          <a:xfrm>
            <a:off x="10925932" y="5660310"/>
            <a:ext cx="6819964" cy="5836080"/>
          </a:xfrm>
          <a:custGeom>
            <a:avLst/>
            <a:gdLst/>
            <a:ahLst/>
            <a:cxnLst/>
            <a:rect l="l" t="t" r="r" b="b"/>
            <a:pathLst>
              <a:path w="6819964" h="5836080">
                <a:moveTo>
                  <a:pt x="0" y="0"/>
                </a:moveTo>
                <a:lnTo>
                  <a:pt x="6819964" y="0"/>
                </a:lnTo>
                <a:lnTo>
                  <a:pt x="6819964" y="5836081"/>
                </a:lnTo>
                <a:lnTo>
                  <a:pt x="0" y="5836081"/>
                </a:lnTo>
                <a:lnTo>
                  <a:pt x="0" y="0"/>
                </a:lnTo>
                <a:close/>
              </a:path>
            </a:pathLst>
          </a:custGeom>
          <a:blipFill>
            <a:blip r:embed="rId3"/>
            <a:stretch>
              <a:fillRect/>
            </a:stretch>
          </a:blipFill>
        </p:spPr>
      </p:sp>
      <p:sp>
        <p:nvSpPr>
          <p:cNvPr id="5" name="TextBox 5"/>
          <p:cNvSpPr txBox="1"/>
          <p:nvPr/>
        </p:nvSpPr>
        <p:spPr>
          <a:xfrm>
            <a:off x="5572634" y="119073"/>
            <a:ext cx="5353298" cy="2362179"/>
          </a:xfrm>
          <a:prstGeom prst="rect">
            <a:avLst/>
          </a:prstGeom>
        </p:spPr>
        <p:txBody>
          <a:bodyPr lIns="0" tIns="0" rIns="0" bIns="0" rtlCol="0" anchor="t">
            <a:spAutoFit/>
          </a:bodyPr>
          <a:lstStyle/>
          <a:p>
            <a:pPr marL="0" lvl="0" indent="0" algn="ctr">
              <a:lnSpc>
                <a:spcPts val="8583"/>
              </a:lnSpc>
              <a:spcBef>
                <a:spcPct val="0"/>
              </a:spcBef>
            </a:pPr>
            <a:r>
              <a:rPr lang="en-US" sz="11922">
                <a:solidFill>
                  <a:srgbClr val="6866E1"/>
                </a:solidFill>
                <a:latin typeface="Computer Says No"/>
              </a:rPr>
              <a:t>TABLE OF CONTENTS</a:t>
            </a:r>
          </a:p>
        </p:txBody>
      </p:sp>
      <p:sp>
        <p:nvSpPr>
          <p:cNvPr id="6" name="TextBox 6"/>
          <p:cNvSpPr txBox="1"/>
          <p:nvPr/>
        </p:nvSpPr>
        <p:spPr>
          <a:xfrm>
            <a:off x="1198018" y="2395527"/>
            <a:ext cx="8749232" cy="6037807"/>
          </a:xfrm>
          <a:prstGeom prst="rect">
            <a:avLst/>
          </a:prstGeom>
        </p:spPr>
        <p:txBody>
          <a:bodyPr lIns="0" tIns="0" rIns="0" bIns="0" rtlCol="0" anchor="t">
            <a:spAutoFit/>
          </a:bodyPr>
          <a:lstStyle/>
          <a:p>
            <a:pPr marL="660796" lvl="1" indent="-330398">
              <a:lnSpc>
                <a:spcPts val="4284"/>
              </a:lnSpc>
              <a:buFont typeface="Arial"/>
              <a:buChar char="•"/>
            </a:pPr>
            <a:r>
              <a:rPr lang="en-US" sz="3060" dirty="0" err="1">
                <a:solidFill>
                  <a:srgbClr val="FFFFFF"/>
                </a:solidFill>
                <a:latin typeface="Poppins Light"/>
              </a:rPr>
              <a:t>ABSTRACt</a:t>
            </a:r>
            <a:endParaRPr lang="en-US" sz="3060" dirty="0">
              <a:solidFill>
                <a:srgbClr val="FFFFFF"/>
              </a:solidFill>
              <a:latin typeface="Poppins Light"/>
            </a:endParaRPr>
          </a:p>
          <a:p>
            <a:pPr marL="660796" lvl="1" indent="-330398">
              <a:lnSpc>
                <a:spcPts val="4284"/>
              </a:lnSpc>
              <a:buFont typeface="Arial"/>
              <a:buChar char="•"/>
            </a:pPr>
            <a:r>
              <a:rPr lang="en-US" sz="3060" dirty="0">
                <a:solidFill>
                  <a:srgbClr val="FFFFFF"/>
                </a:solidFill>
                <a:latin typeface="Poppins Light"/>
              </a:rPr>
              <a:t>CHAPTER – 1: INTRODUCTION</a:t>
            </a:r>
          </a:p>
          <a:p>
            <a:pPr marL="660796" lvl="1" indent="-330398">
              <a:lnSpc>
                <a:spcPts val="4284"/>
              </a:lnSpc>
              <a:buFont typeface="Arial"/>
              <a:buChar char="•"/>
            </a:pPr>
            <a:r>
              <a:rPr lang="en-US" sz="3060" dirty="0">
                <a:solidFill>
                  <a:srgbClr val="FFFFFF"/>
                </a:solidFill>
                <a:latin typeface="Poppins Light"/>
              </a:rPr>
              <a:t>CHAPTER – 2: PROBLEM STATEMENT</a:t>
            </a:r>
          </a:p>
          <a:p>
            <a:pPr marL="660796" lvl="1" indent="-330398">
              <a:lnSpc>
                <a:spcPts val="4284"/>
              </a:lnSpc>
              <a:buFont typeface="Arial"/>
              <a:buChar char="•"/>
            </a:pPr>
            <a:r>
              <a:rPr lang="en-US" sz="3060" dirty="0">
                <a:solidFill>
                  <a:srgbClr val="FFFFFF"/>
                </a:solidFill>
                <a:latin typeface="Poppins Light"/>
              </a:rPr>
              <a:t>CHAPTER – 3: PROPOSED SOLUTION</a:t>
            </a:r>
          </a:p>
          <a:p>
            <a:pPr marL="660796" lvl="1" indent="-330398">
              <a:lnSpc>
                <a:spcPts val="4284"/>
              </a:lnSpc>
              <a:buFont typeface="Arial"/>
              <a:buChar char="•"/>
            </a:pPr>
            <a:r>
              <a:rPr lang="en-US" sz="3060" dirty="0">
                <a:solidFill>
                  <a:srgbClr val="FFFFFF"/>
                </a:solidFill>
                <a:latin typeface="Poppins Light"/>
              </a:rPr>
              <a:t>CHAPTER – 4: EXPERIMENTAL SETUP(INCLUDING CODE) AND RESULT ANALYSIS        </a:t>
            </a:r>
          </a:p>
          <a:p>
            <a:pPr marL="660796" lvl="1" indent="-330398">
              <a:lnSpc>
                <a:spcPts val="4284"/>
              </a:lnSpc>
              <a:buFont typeface="Arial"/>
              <a:buChar char="•"/>
            </a:pPr>
            <a:r>
              <a:rPr lang="en-US" sz="3060" dirty="0">
                <a:solidFill>
                  <a:srgbClr val="FFFFFF"/>
                </a:solidFill>
                <a:latin typeface="Poppins Light"/>
              </a:rPr>
              <a:t>CHAPTER – 5: CONCLUSION &amp; FUTURE SCOPE</a:t>
            </a:r>
          </a:p>
          <a:p>
            <a:pPr marL="660796" lvl="1" indent="-330398">
              <a:lnSpc>
                <a:spcPts val="4284"/>
              </a:lnSpc>
              <a:buFont typeface="Arial"/>
              <a:buChar char="•"/>
            </a:pPr>
            <a:r>
              <a:rPr lang="en-US" sz="3060" dirty="0">
                <a:solidFill>
                  <a:srgbClr val="FFFFFF"/>
                </a:solidFill>
                <a:latin typeface="Poppins Light"/>
              </a:rPr>
              <a:t>BIBLIOGRAPHY</a:t>
            </a:r>
          </a:p>
          <a:p>
            <a:pPr>
              <a:lnSpc>
                <a:spcPts val="4284"/>
              </a:lnSpc>
            </a:pPr>
            <a:endParaRPr lang="en-US" sz="3060" dirty="0">
              <a:solidFill>
                <a:srgbClr val="FFFFFF"/>
              </a:solidFill>
              <a:latin typeface="Poppins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30943123-781C-C644-E165-C1A32D44717B}"/>
              </a:ext>
            </a:extLst>
          </p:cNvPr>
          <p:cNvSpPr/>
          <p:nvPr/>
        </p:nvSpPr>
        <p:spPr>
          <a:xfrm>
            <a:off x="-34413" y="2857500"/>
            <a:ext cx="8551449" cy="6896330"/>
          </a:xfrm>
          <a:custGeom>
            <a:avLst/>
            <a:gdLst/>
            <a:ahLst/>
            <a:cxnLst/>
            <a:rect l="l" t="t" r="r" b="b"/>
            <a:pathLst>
              <a:path w="8551449" h="6896330">
                <a:moveTo>
                  <a:pt x="0" y="0"/>
                </a:moveTo>
                <a:lnTo>
                  <a:pt x="8551449" y="0"/>
                </a:lnTo>
                <a:lnTo>
                  <a:pt x="8551449" y="6896329"/>
                </a:lnTo>
                <a:lnTo>
                  <a:pt x="0" y="6896329"/>
                </a:lnTo>
                <a:lnTo>
                  <a:pt x="0" y="0"/>
                </a:lnTo>
                <a:close/>
              </a:path>
            </a:pathLst>
          </a:custGeom>
          <a:blipFill>
            <a:blip r:embed="rId2"/>
            <a:stretch>
              <a:fillRect/>
            </a:stretch>
          </a:blipFill>
        </p:spPr>
      </p:sp>
      <p:sp>
        <p:nvSpPr>
          <p:cNvPr id="2" name="TextBox 2"/>
          <p:cNvSpPr txBox="1"/>
          <p:nvPr/>
        </p:nvSpPr>
        <p:spPr>
          <a:xfrm>
            <a:off x="0" y="177511"/>
            <a:ext cx="18288000" cy="8767793"/>
          </a:xfrm>
          <a:prstGeom prst="rect">
            <a:avLst/>
          </a:prstGeom>
        </p:spPr>
        <p:txBody>
          <a:bodyPr lIns="0" tIns="0" rIns="0" bIns="0" rtlCol="0" anchor="t">
            <a:spAutoFit/>
          </a:bodyPr>
          <a:lstStyle/>
          <a:p>
            <a:pPr algn="ctr">
              <a:lnSpc>
                <a:spcPts val="8695"/>
              </a:lnSpc>
              <a:spcBef>
                <a:spcPct val="0"/>
              </a:spcBef>
            </a:pPr>
            <a:r>
              <a:rPr lang="en-US" sz="6211" dirty="0">
                <a:solidFill>
                  <a:srgbClr val="FFFFFF"/>
                </a:solidFill>
                <a:latin typeface="Futura Display"/>
              </a:rPr>
              <a:t>ABSTRACT</a:t>
            </a:r>
          </a:p>
          <a:p>
            <a:pPr algn="ctr">
              <a:lnSpc>
                <a:spcPts val="7575"/>
              </a:lnSpc>
              <a:spcBef>
                <a:spcPct val="0"/>
              </a:spcBef>
            </a:pPr>
            <a:endParaRPr lang="en-US" sz="6211" dirty="0">
              <a:solidFill>
                <a:srgbClr val="FFFFFF"/>
              </a:solidFill>
              <a:latin typeface="Futura Display"/>
            </a:endParaRPr>
          </a:p>
          <a:p>
            <a:pPr algn="ctr">
              <a:lnSpc>
                <a:spcPts val="7575"/>
              </a:lnSpc>
              <a:spcBef>
                <a:spcPct val="0"/>
              </a:spcBef>
            </a:pPr>
            <a:r>
              <a:rPr lang="en-US" sz="5411" dirty="0">
                <a:solidFill>
                  <a:srgbClr val="FFFFFF"/>
                </a:solidFill>
                <a:latin typeface="Computer Says No"/>
              </a:rPr>
              <a:t>THE TYPING SPEED CALCULATOR IS A DIGITAL TOOL DESIGNED TO ASSESS AND ENHANCE AN INDIVIDUAL'S TYPING PROFICIENCY. THIS ABSTRACT PROVIDES AN OVERVIEW OF ITS PURPOSE, FUNCTIONALITY, AND POTENTIAL BENEFITS. THE TYPING SPEED CALCULATOR AIMS TO EVALUATE AND IMPROVE TYPING SPEED AND ACCURACY FOR USERS OF ALL SKILL LEVELS. IT SERVES AS A VALUABLE TOOL FOR INDIVIDUALS LOOKING TO ENHANCE THEIR PRODUCTIVITY, AS WELL AS EDUCATORS AND EMPLOYERS SEEKING TO ASSESS AND DEVELOP THE TYPING SKILLS OF THEIR STUDENTS OR EMPLOYEES.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6" name="Freeform 7">
            <a:extLst>
              <a:ext uri="{FF2B5EF4-FFF2-40B4-BE49-F238E27FC236}">
                <a16:creationId xmlns:a16="http://schemas.microsoft.com/office/drawing/2014/main" id="{1823E2A0-FE85-6729-C302-FB960CA11591}"/>
              </a:ext>
            </a:extLst>
          </p:cNvPr>
          <p:cNvSpPr/>
          <p:nvPr/>
        </p:nvSpPr>
        <p:spPr>
          <a:xfrm>
            <a:off x="10177582" y="114319"/>
            <a:ext cx="7800381" cy="6821864"/>
          </a:xfrm>
          <a:custGeom>
            <a:avLst/>
            <a:gdLst/>
            <a:ahLst/>
            <a:cxnLst/>
            <a:rect l="l" t="t" r="r" b="b"/>
            <a:pathLst>
              <a:path w="7800381" h="6821864">
                <a:moveTo>
                  <a:pt x="0" y="0"/>
                </a:moveTo>
                <a:lnTo>
                  <a:pt x="7800382" y="0"/>
                </a:lnTo>
                <a:lnTo>
                  <a:pt x="7800382" y="6821864"/>
                </a:lnTo>
                <a:lnTo>
                  <a:pt x="0" y="6821864"/>
                </a:lnTo>
                <a:lnTo>
                  <a:pt x="0" y="0"/>
                </a:lnTo>
                <a:close/>
              </a:path>
            </a:pathLst>
          </a:custGeom>
          <a:blipFill>
            <a:blip r:embed="rId2"/>
            <a:stretch>
              <a:fillRect/>
            </a:stretch>
          </a:blipFill>
        </p:spPr>
      </p:sp>
      <p:sp>
        <p:nvSpPr>
          <p:cNvPr id="3" name="TextBox 3"/>
          <p:cNvSpPr txBox="1"/>
          <p:nvPr/>
        </p:nvSpPr>
        <p:spPr>
          <a:xfrm>
            <a:off x="1028700" y="638175"/>
            <a:ext cx="7242648" cy="1509102"/>
          </a:xfrm>
          <a:prstGeom prst="rect">
            <a:avLst/>
          </a:prstGeom>
        </p:spPr>
        <p:txBody>
          <a:bodyPr lIns="0" tIns="0" rIns="0" bIns="0" rtlCol="0" anchor="t">
            <a:spAutoFit/>
          </a:bodyPr>
          <a:lstStyle/>
          <a:p>
            <a:pPr marL="0" lvl="0" indent="0" algn="ctr">
              <a:lnSpc>
                <a:spcPts val="10150"/>
              </a:lnSpc>
              <a:spcBef>
                <a:spcPct val="0"/>
              </a:spcBef>
            </a:pPr>
            <a:r>
              <a:rPr lang="en-US" sz="14097" dirty="0">
                <a:solidFill>
                  <a:srgbClr val="6866E1"/>
                </a:solidFill>
                <a:latin typeface="Computer Says No"/>
              </a:rPr>
              <a:t>INTRODUCTION</a:t>
            </a:r>
          </a:p>
        </p:txBody>
      </p:sp>
      <p:sp>
        <p:nvSpPr>
          <p:cNvPr id="4" name="TextBox 4"/>
          <p:cNvSpPr txBox="1"/>
          <p:nvPr/>
        </p:nvSpPr>
        <p:spPr>
          <a:xfrm>
            <a:off x="1189629" y="1844871"/>
            <a:ext cx="6920791" cy="5314404"/>
          </a:xfrm>
          <a:prstGeom prst="rect">
            <a:avLst/>
          </a:prstGeom>
        </p:spPr>
        <p:txBody>
          <a:bodyPr lIns="0" tIns="0" rIns="0" bIns="0" rtlCol="0" anchor="t">
            <a:spAutoFit/>
          </a:bodyPr>
          <a:lstStyle/>
          <a:p>
            <a:pPr algn="ctr">
              <a:lnSpc>
                <a:spcPts val="3203"/>
              </a:lnSpc>
            </a:pPr>
            <a:r>
              <a:rPr lang="en-US" sz="2288" dirty="0">
                <a:solidFill>
                  <a:srgbClr val="FFFFFF"/>
                </a:solidFill>
                <a:latin typeface="Poppins Light"/>
              </a:rPr>
              <a:t> In the modern digital age, the ability to type quickly and accurately is a fundamental skill that can greatly enhance productivity and efficiency in various aspects of our lives. Whether you're a student striving to excel in academic assignments, a professional aiming to meet tight deadlines, or an employer seeking to evaluate the typing proficiency of potential hires, the importance of typing speed and accuracy cannot be overstated. It is in this context that we introduce the Typing Speed Calculator project.</a:t>
            </a:r>
          </a:p>
          <a:p>
            <a:pPr algn="ctr">
              <a:lnSpc>
                <a:spcPts val="3203"/>
              </a:lnSpc>
            </a:pPr>
            <a:endParaRPr lang="en-US" sz="2288" dirty="0">
              <a:solidFill>
                <a:srgbClr val="FFFFFF"/>
              </a:solidFill>
              <a:latin typeface="Poppins Light"/>
            </a:endParaRPr>
          </a:p>
        </p:txBody>
      </p:sp>
      <p:sp>
        <p:nvSpPr>
          <p:cNvPr id="5" name="TextBox 5"/>
          <p:cNvSpPr txBox="1"/>
          <p:nvPr/>
        </p:nvSpPr>
        <p:spPr>
          <a:xfrm>
            <a:off x="762000" y="6999910"/>
            <a:ext cx="12132219" cy="2442272"/>
          </a:xfrm>
          <a:prstGeom prst="rect">
            <a:avLst/>
          </a:prstGeom>
        </p:spPr>
        <p:txBody>
          <a:bodyPr lIns="0" tIns="0" rIns="0" bIns="0" rtlCol="0" anchor="t">
            <a:spAutoFit/>
          </a:bodyPr>
          <a:lstStyle/>
          <a:p>
            <a:pPr algn="ctr">
              <a:lnSpc>
                <a:spcPts val="3222"/>
              </a:lnSpc>
            </a:pPr>
            <a:r>
              <a:rPr lang="en-US" sz="2302" dirty="0">
                <a:solidFill>
                  <a:srgbClr val="FFFFFF"/>
                </a:solidFill>
                <a:latin typeface="Poppins Light"/>
              </a:rPr>
              <a:t>The Typing Speed Calculator is an innovative digital tool designed to assess, improve, and monitor your typing skills. This project aims to provide a comprehensive solution for individuals looking to enhance their typing capabilities, educators seeking to evaluate and support their students, and employers interested in recruiting skilled typists.</a:t>
            </a:r>
          </a:p>
          <a:p>
            <a:pPr algn="ctr">
              <a:lnSpc>
                <a:spcPts val="3222"/>
              </a:lnSpc>
            </a:pPr>
            <a:endParaRPr lang="en-US" sz="2302" dirty="0">
              <a:solidFill>
                <a:srgbClr val="FFFFFF"/>
              </a:solidFill>
              <a:latin typeface="Poppins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1698009" y="1096385"/>
            <a:ext cx="3497870" cy="3497870"/>
          </a:xfrm>
          <a:custGeom>
            <a:avLst/>
            <a:gdLst/>
            <a:ahLst/>
            <a:cxnLst/>
            <a:rect l="l" t="t" r="r" b="b"/>
            <a:pathLst>
              <a:path w="3497870" h="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3581385" y="3008312"/>
            <a:ext cx="3497870" cy="3497870"/>
          </a:xfrm>
          <a:custGeom>
            <a:avLst/>
            <a:gdLst/>
            <a:ahLst/>
            <a:cxnLst/>
            <a:rect l="l" t="t" r="r" b="b"/>
            <a:pathLst>
              <a:path w="3497870" h="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1694764" y="4814367"/>
            <a:ext cx="3497870" cy="3497870"/>
          </a:xfrm>
          <a:custGeom>
            <a:avLst/>
            <a:gdLst/>
            <a:ahLst/>
            <a:cxnLst/>
            <a:rect l="l" t="t" r="r" b="b"/>
            <a:pathLst>
              <a:path w="3497870" h="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a:off x="-207818" y="3008312"/>
            <a:ext cx="3497870" cy="3497870"/>
          </a:xfrm>
          <a:custGeom>
            <a:avLst/>
            <a:gdLst/>
            <a:ahLst/>
            <a:cxnLst/>
            <a:rect l="l" t="t" r="r" b="b"/>
            <a:pathLst>
              <a:path w="3497870" h="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rot="2538851">
            <a:off x="13164321" y="5275828"/>
            <a:ext cx="4024194" cy="6370609"/>
          </a:xfrm>
          <a:custGeom>
            <a:avLst/>
            <a:gdLst/>
            <a:ahLst/>
            <a:cxnLst/>
            <a:rect l="l" t="t" r="r" b="b"/>
            <a:pathLst>
              <a:path w="4024194" h="6370609">
                <a:moveTo>
                  <a:pt x="0" y="0"/>
                </a:moveTo>
                <a:lnTo>
                  <a:pt x="4024194" y="0"/>
                </a:lnTo>
                <a:lnTo>
                  <a:pt x="4024194" y="6370609"/>
                </a:lnTo>
                <a:lnTo>
                  <a:pt x="0" y="6370609"/>
                </a:lnTo>
                <a:lnTo>
                  <a:pt x="0" y="0"/>
                </a:lnTo>
                <a:close/>
              </a:path>
            </a:pathLst>
          </a:custGeom>
          <a:blipFill>
            <a:blip r:embed="rId5"/>
            <a:stretch>
              <a:fillRect/>
            </a:stretch>
          </a:blipFill>
        </p:spPr>
      </p:sp>
      <p:sp>
        <p:nvSpPr>
          <p:cNvPr id="9" name="TextBox 9"/>
          <p:cNvSpPr txBox="1"/>
          <p:nvPr/>
        </p:nvSpPr>
        <p:spPr>
          <a:xfrm>
            <a:off x="8593244" y="266700"/>
            <a:ext cx="8425861" cy="1790422"/>
          </a:xfrm>
          <a:prstGeom prst="rect">
            <a:avLst/>
          </a:prstGeom>
        </p:spPr>
        <p:txBody>
          <a:bodyPr lIns="0" tIns="0" rIns="0" bIns="0" rtlCol="0" anchor="t">
            <a:spAutoFit/>
          </a:bodyPr>
          <a:lstStyle/>
          <a:p>
            <a:pPr>
              <a:lnSpc>
                <a:spcPts val="4458"/>
              </a:lnSpc>
            </a:pPr>
            <a:r>
              <a:rPr lang="en-US" sz="6192" dirty="0">
                <a:solidFill>
                  <a:srgbClr val="6866E1"/>
                </a:solidFill>
                <a:latin typeface="Computer Says No"/>
              </a:rPr>
              <a:t>1. LACK OF RELIABLE TYPING SPEED       ASSESSMENT TOOLS:</a:t>
            </a:r>
          </a:p>
          <a:p>
            <a:pPr marL="0" lvl="0" indent="0">
              <a:lnSpc>
                <a:spcPts val="4458"/>
              </a:lnSpc>
              <a:spcBef>
                <a:spcPct val="0"/>
              </a:spcBef>
            </a:pPr>
            <a:endParaRPr lang="en-US" sz="6192" dirty="0">
              <a:solidFill>
                <a:srgbClr val="6866E1"/>
              </a:solidFill>
              <a:latin typeface="Computer Says No"/>
            </a:endParaRPr>
          </a:p>
        </p:txBody>
      </p:sp>
      <p:sp>
        <p:nvSpPr>
          <p:cNvPr id="10" name="TextBox 10"/>
          <p:cNvSpPr txBox="1"/>
          <p:nvPr/>
        </p:nvSpPr>
        <p:spPr>
          <a:xfrm>
            <a:off x="8593244" y="1264968"/>
            <a:ext cx="9893255" cy="1725612"/>
          </a:xfrm>
          <a:prstGeom prst="rect">
            <a:avLst/>
          </a:prstGeom>
        </p:spPr>
        <p:txBody>
          <a:bodyPr lIns="0" tIns="0" rIns="0" bIns="0" rtlCol="0" anchor="t">
            <a:spAutoFit/>
          </a:bodyPr>
          <a:lstStyle/>
          <a:p>
            <a:pPr>
              <a:lnSpc>
                <a:spcPts val="3412"/>
              </a:lnSpc>
            </a:pPr>
            <a:r>
              <a:rPr lang="en-US" sz="2106" dirty="0">
                <a:solidFill>
                  <a:srgbClr val="FFFFFF"/>
                </a:solidFill>
                <a:latin typeface="Poppins Light"/>
              </a:rPr>
              <a:t>The current typing evaluation tools are limited, lacking accessibility, reliability, user-friendliness, customization, and advanced features. This hampers accurate assessment and improvement of keyboarding proficiency.</a:t>
            </a:r>
          </a:p>
        </p:txBody>
      </p:sp>
      <p:sp>
        <p:nvSpPr>
          <p:cNvPr id="11" name="TextBox 11"/>
          <p:cNvSpPr txBox="1"/>
          <p:nvPr/>
        </p:nvSpPr>
        <p:spPr>
          <a:xfrm>
            <a:off x="7734748" y="3044335"/>
            <a:ext cx="11610246" cy="1230557"/>
          </a:xfrm>
          <a:prstGeom prst="rect">
            <a:avLst/>
          </a:prstGeom>
        </p:spPr>
        <p:txBody>
          <a:bodyPr lIns="0" tIns="0" rIns="0" bIns="0" rtlCol="0" anchor="t">
            <a:spAutoFit/>
          </a:bodyPr>
          <a:lstStyle/>
          <a:p>
            <a:pPr>
              <a:lnSpc>
                <a:spcPts val="4458"/>
              </a:lnSpc>
            </a:pPr>
            <a:r>
              <a:rPr lang="en-US" sz="6192" dirty="0">
                <a:solidFill>
                  <a:srgbClr val="6866E1"/>
                </a:solidFill>
                <a:latin typeface="Computer Says No"/>
              </a:rPr>
              <a:t>2. INADEQUATE EDUCATIONAL TYPING RESOURCES:</a:t>
            </a:r>
          </a:p>
          <a:p>
            <a:pPr marL="0" lvl="0" indent="0">
              <a:lnSpc>
                <a:spcPts val="4458"/>
              </a:lnSpc>
              <a:spcBef>
                <a:spcPct val="0"/>
              </a:spcBef>
            </a:pPr>
            <a:endParaRPr lang="en-US" sz="6192" dirty="0">
              <a:solidFill>
                <a:srgbClr val="6866E1"/>
              </a:solidFill>
              <a:latin typeface="Computer Says No"/>
            </a:endParaRPr>
          </a:p>
        </p:txBody>
      </p:sp>
      <p:sp>
        <p:nvSpPr>
          <p:cNvPr id="12" name="TextBox 12"/>
          <p:cNvSpPr txBox="1"/>
          <p:nvPr/>
        </p:nvSpPr>
        <p:spPr>
          <a:xfrm>
            <a:off x="7763920" y="3552555"/>
            <a:ext cx="9495380" cy="1672057"/>
          </a:xfrm>
          <a:prstGeom prst="rect">
            <a:avLst/>
          </a:prstGeom>
        </p:spPr>
        <p:txBody>
          <a:bodyPr lIns="0" tIns="0" rIns="0" bIns="0" rtlCol="0" anchor="t">
            <a:spAutoFit/>
          </a:bodyPr>
          <a:lstStyle/>
          <a:p>
            <a:pPr>
              <a:lnSpc>
                <a:spcPts val="3314"/>
              </a:lnSpc>
            </a:pPr>
            <a:r>
              <a:rPr lang="en-US" sz="2045">
                <a:solidFill>
                  <a:srgbClr val="FFFFFF"/>
                </a:solidFill>
                <a:latin typeface="Poppins Light"/>
              </a:rPr>
              <a:t>Educators struggle to find engaging and effective typing tools, impacting students' typing skill development. Our project addresses this gap by offering a resource that combines engagement, effectiveness, and features like customization and progress tracking for educators.</a:t>
            </a:r>
          </a:p>
        </p:txBody>
      </p:sp>
      <p:sp>
        <p:nvSpPr>
          <p:cNvPr id="13" name="TextBox 13"/>
          <p:cNvSpPr txBox="1"/>
          <p:nvPr/>
        </p:nvSpPr>
        <p:spPr>
          <a:xfrm>
            <a:off x="5633827" y="5410200"/>
            <a:ext cx="12355924" cy="1230557"/>
          </a:xfrm>
          <a:prstGeom prst="rect">
            <a:avLst/>
          </a:prstGeom>
        </p:spPr>
        <p:txBody>
          <a:bodyPr lIns="0" tIns="0" rIns="0" bIns="0" rtlCol="0" anchor="t">
            <a:spAutoFit/>
          </a:bodyPr>
          <a:lstStyle/>
          <a:p>
            <a:pPr>
              <a:lnSpc>
                <a:spcPts val="4458"/>
              </a:lnSpc>
            </a:pPr>
            <a:r>
              <a:rPr lang="en-US" sz="6192" dirty="0">
                <a:solidFill>
                  <a:srgbClr val="6866E1"/>
                </a:solidFill>
                <a:latin typeface="Computer Says No"/>
              </a:rPr>
              <a:t>3. LIMITED EMPLOYMENT READINESS ASSESSMENT TOOLS:</a:t>
            </a:r>
          </a:p>
          <a:p>
            <a:pPr marL="0" lvl="0" indent="0">
              <a:lnSpc>
                <a:spcPts val="4458"/>
              </a:lnSpc>
              <a:spcBef>
                <a:spcPct val="0"/>
              </a:spcBef>
            </a:pPr>
            <a:endParaRPr lang="en-US" sz="6192" dirty="0">
              <a:solidFill>
                <a:srgbClr val="6866E1"/>
              </a:solidFill>
              <a:latin typeface="Computer Says No"/>
            </a:endParaRPr>
          </a:p>
        </p:txBody>
      </p:sp>
      <p:sp>
        <p:nvSpPr>
          <p:cNvPr id="14" name="TextBox 14"/>
          <p:cNvSpPr txBox="1"/>
          <p:nvPr/>
        </p:nvSpPr>
        <p:spPr>
          <a:xfrm>
            <a:off x="6201568" y="5787353"/>
            <a:ext cx="7705915" cy="2007029"/>
          </a:xfrm>
          <a:prstGeom prst="rect">
            <a:avLst/>
          </a:prstGeom>
        </p:spPr>
        <p:txBody>
          <a:bodyPr lIns="0" tIns="0" rIns="0" bIns="0" rtlCol="0" anchor="t">
            <a:spAutoFit/>
          </a:bodyPr>
          <a:lstStyle/>
          <a:p>
            <a:pPr>
              <a:lnSpc>
                <a:spcPts val="3214"/>
              </a:lnSpc>
            </a:pPr>
            <a:r>
              <a:rPr lang="en-US" sz="1984">
                <a:solidFill>
                  <a:srgbClr val="FFFFFF"/>
                </a:solidFill>
                <a:latin typeface="Poppins Light"/>
              </a:rPr>
              <a:t>Employers struggle with assessing typing skills during hiring due to a lack of user-friendly tools. Our Typing Speed Calculator simplifies this process, offering a reliable platform to enhance the efficiency of employment readiness assessments.</a:t>
            </a:r>
          </a:p>
        </p:txBody>
      </p:sp>
      <p:sp>
        <p:nvSpPr>
          <p:cNvPr id="15" name="TextBox 15"/>
          <p:cNvSpPr txBox="1"/>
          <p:nvPr/>
        </p:nvSpPr>
        <p:spPr>
          <a:xfrm>
            <a:off x="366037" y="7858090"/>
            <a:ext cx="10549262" cy="1230557"/>
          </a:xfrm>
          <a:prstGeom prst="rect">
            <a:avLst/>
          </a:prstGeom>
        </p:spPr>
        <p:txBody>
          <a:bodyPr lIns="0" tIns="0" rIns="0" bIns="0" rtlCol="0" anchor="t">
            <a:spAutoFit/>
          </a:bodyPr>
          <a:lstStyle/>
          <a:p>
            <a:pPr>
              <a:lnSpc>
                <a:spcPts val="4458"/>
              </a:lnSpc>
            </a:pPr>
            <a:r>
              <a:rPr lang="en-US" sz="6192">
                <a:solidFill>
                  <a:srgbClr val="6866E1"/>
                </a:solidFill>
                <a:latin typeface="Computer Says No"/>
              </a:rPr>
              <a:t>4. ACCESSIBILITY AND USER-FRIENDLY DESIGN:</a:t>
            </a:r>
          </a:p>
          <a:p>
            <a:pPr marL="0" lvl="0" indent="0">
              <a:lnSpc>
                <a:spcPts val="4458"/>
              </a:lnSpc>
              <a:spcBef>
                <a:spcPct val="0"/>
              </a:spcBef>
            </a:pPr>
            <a:endParaRPr lang="en-US" sz="6192">
              <a:solidFill>
                <a:srgbClr val="6866E1"/>
              </a:solidFill>
              <a:latin typeface="Computer Says No"/>
            </a:endParaRPr>
          </a:p>
        </p:txBody>
      </p:sp>
      <p:sp>
        <p:nvSpPr>
          <p:cNvPr id="16" name="TextBox 16"/>
          <p:cNvSpPr txBox="1"/>
          <p:nvPr/>
        </p:nvSpPr>
        <p:spPr>
          <a:xfrm>
            <a:off x="604203" y="8356357"/>
            <a:ext cx="9244416" cy="1330135"/>
          </a:xfrm>
          <a:prstGeom prst="rect">
            <a:avLst/>
          </a:prstGeom>
        </p:spPr>
        <p:txBody>
          <a:bodyPr lIns="0" tIns="0" rIns="0" bIns="0" rtlCol="0" anchor="t">
            <a:spAutoFit/>
          </a:bodyPr>
          <a:lstStyle/>
          <a:p>
            <a:pPr>
              <a:lnSpc>
                <a:spcPts val="3573"/>
              </a:lnSpc>
            </a:pPr>
            <a:r>
              <a:rPr lang="en-US" sz="2205">
                <a:solidFill>
                  <a:srgbClr val="FFFFFF"/>
                </a:solidFill>
                <a:latin typeface="Poppins Light"/>
              </a:rPr>
              <a:t>Current typing assessment tools lack user-friendly interfaces. Our project prioritizes an intuitive design for an inclusive and accessible typing assessment experience.</a:t>
            </a:r>
          </a:p>
        </p:txBody>
      </p:sp>
      <p:sp>
        <p:nvSpPr>
          <p:cNvPr id="17" name="Freeform 17"/>
          <p:cNvSpPr/>
          <p:nvPr/>
        </p:nvSpPr>
        <p:spPr>
          <a:xfrm>
            <a:off x="2818494" y="2379863"/>
            <a:ext cx="1256899" cy="1256899"/>
          </a:xfrm>
          <a:custGeom>
            <a:avLst/>
            <a:gdLst/>
            <a:ahLst/>
            <a:cxnLst/>
            <a:rect l="l" t="t" r="r" b="b"/>
            <a:pathLst>
              <a:path w="1256899" h="1256899">
                <a:moveTo>
                  <a:pt x="0" y="0"/>
                </a:moveTo>
                <a:lnTo>
                  <a:pt x="1256899" y="0"/>
                </a:lnTo>
                <a:lnTo>
                  <a:pt x="1256899" y="1256898"/>
                </a:lnTo>
                <a:lnTo>
                  <a:pt x="0" y="125689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8" name="Freeform 18"/>
          <p:cNvSpPr/>
          <p:nvPr/>
        </p:nvSpPr>
        <p:spPr>
          <a:xfrm>
            <a:off x="4666890" y="4035398"/>
            <a:ext cx="1326860" cy="1256899"/>
          </a:xfrm>
          <a:custGeom>
            <a:avLst/>
            <a:gdLst/>
            <a:ahLst/>
            <a:cxnLst/>
            <a:rect l="l" t="t" r="r" b="b"/>
            <a:pathLst>
              <a:path w="1326860" h="1256899">
                <a:moveTo>
                  <a:pt x="0" y="0"/>
                </a:moveTo>
                <a:lnTo>
                  <a:pt x="1326860" y="0"/>
                </a:lnTo>
                <a:lnTo>
                  <a:pt x="1326860" y="1256898"/>
                </a:lnTo>
                <a:lnTo>
                  <a:pt x="0" y="1256898"/>
                </a:lnTo>
                <a:lnTo>
                  <a:pt x="0" y="0"/>
                </a:lnTo>
                <a:close/>
              </a:path>
            </a:pathLst>
          </a:custGeom>
          <a:blipFill>
            <a:blip r:embed="rId8">
              <a:extLst>
                <a:ext uri="{96DAC541-7B7A-43D3-8B79-37D633B846F1}">
                  <asvg:svgBlip xmlns:asvg="http://schemas.microsoft.com/office/drawing/2016/SVG/main" r:embed="rId9"/>
                </a:ext>
              </a:extLst>
            </a:blip>
            <a:stretch>
              <a:fillRect/>
            </a:stretch>
          </a:blipFill>
          <a:ln cap="sq">
            <a:noFill/>
            <a:prstDash val="solid"/>
            <a:miter/>
          </a:ln>
        </p:spPr>
      </p:sp>
      <p:sp>
        <p:nvSpPr>
          <p:cNvPr id="19" name="Freeform 19"/>
          <p:cNvSpPr/>
          <p:nvPr/>
        </p:nvSpPr>
        <p:spPr>
          <a:xfrm>
            <a:off x="904605" y="4097960"/>
            <a:ext cx="1273023" cy="1318574"/>
          </a:xfrm>
          <a:custGeom>
            <a:avLst/>
            <a:gdLst/>
            <a:ahLst/>
            <a:cxnLst/>
            <a:rect l="l" t="t" r="r" b="b"/>
            <a:pathLst>
              <a:path w="1273023" h="1318574">
                <a:moveTo>
                  <a:pt x="0" y="0"/>
                </a:moveTo>
                <a:lnTo>
                  <a:pt x="1273024" y="0"/>
                </a:lnTo>
                <a:lnTo>
                  <a:pt x="1273024" y="1318574"/>
                </a:lnTo>
                <a:lnTo>
                  <a:pt x="0" y="1318574"/>
                </a:lnTo>
                <a:lnTo>
                  <a:pt x="0" y="0"/>
                </a:lnTo>
                <a:close/>
              </a:path>
            </a:pathLst>
          </a:custGeom>
          <a:blipFill>
            <a:blip r:embed="rId10">
              <a:extLst>
                <a:ext uri="{96DAC541-7B7A-43D3-8B79-37D633B846F1}">
                  <asvg:svgBlip xmlns:asvg="http://schemas.microsoft.com/office/drawing/2016/SVG/main" r:embed="rId11"/>
                </a:ext>
              </a:extLst>
            </a:blip>
            <a:stretch>
              <a:fillRect/>
            </a:stretch>
          </a:blipFill>
          <a:ln cap="sq">
            <a:noFill/>
            <a:prstDash val="solid"/>
            <a:miter/>
          </a:ln>
        </p:spPr>
      </p:sp>
      <p:sp>
        <p:nvSpPr>
          <p:cNvPr id="20" name="Freeform 20"/>
          <p:cNvSpPr/>
          <p:nvPr/>
        </p:nvSpPr>
        <p:spPr>
          <a:xfrm>
            <a:off x="2848165" y="6079699"/>
            <a:ext cx="1551199" cy="1204295"/>
          </a:xfrm>
          <a:custGeom>
            <a:avLst/>
            <a:gdLst/>
            <a:ahLst/>
            <a:cxnLst/>
            <a:rect l="l" t="t" r="r" b="b"/>
            <a:pathLst>
              <a:path w="1551199" h="1204295">
                <a:moveTo>
                  <a:pt x="0" y="0"/>
                </a:moveTo>
                <a:lnTo>
                  <a:pt x="1551199" y="0"/>
                </a:lnTo>
                <a:lnTo>
                  <a:pt x="1551199" y="1204294"/>
                </a:lnTo>
                <a:lnTo>
                  <a:pt x="0" y="1204294"/>
                </a:lnTo>
                <a:lnTo>
                  <a:pt x="0" y="0"/>
                </a:lnTo>
                <a:close/>
              </a:path>
            </a:pathLst>
          </a:custGeom>
          <a:blipFill>
            <a:blip r:embed="rId12">
              <a:extLst>
                <a:ext uri="{96DAC541-7B7A-43D3-8B79-37D633B846F1}">
                  <asvg:svgBlip xmlns:asvg="http://schemas.microsoft.com/office/drawing/2016/SVG/main" r:embed="rId13"/>
                </a:ext>
              </a:extLst>
            </a:blip>
            <a:stretch>
              <a:fillRect/>
            </a:stretch>
          </a:blipFill>
          <a:ln cap="sq">
            <a:noFill/>
            <a:prstDash val="solid"/>
            <a:miter/>
          </a:ln>
        </p:spPr>
      </p:sp>
      <p:sp>
        <p:nvSpPr>
          <p:cNvPr id="21" name="TextBox 21"/>
          <p:cNvSpPr txBox="1"/>
          <p:nvPr/>
        </p:nvSpPr>
        <p:spPr>
          <a:xfrm>
            <a:off x="103909" y="258551"/>
            <a:ext cx="8425861" cy="1168812"/>
          </a:xfrm>
          <a:prstGeom prst="rect">
            <a:avLst/>
          </a:prstGeom>
        </p:spPr>
        <p:txBody>
          <a:bodyPr lIns="0" tIns="0" rIns="0" bIns="0" rtlCol="0" anchor="t">
            <a:spAutoFit/>
          </a:bodyPr>
          <a:lstStyle/>
          <a:p>
            <a:pPr marL="0" lvl="0" indent="0">
              <a:lnSpc>
                <a:spcPts val="7842"/>
              </a:lnSpc>
              <a:spcBef>
                <a:spcPct val="0"/>
              </a:spcBef>
            </a:pPr>
            <a:r>
              <a:rPr lang="en-US" sz="10892">
                <a:solidFill>
                  <a:srgbClr val="FFFFFF"/>
                </a:solidFill>
                <a:latin typeface="Computer Says No"/>
              </a:rPr>
              <a:t>PROBLEM STATEMENT: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8413407" y="-367317"/>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177089" y="2458194"/>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IN" dirty="0"/>
          </a:p>
        </p:txBody>
      </p:sp>
      <p:sp>
        <p:nvSpPr>
          <p:cNvPr id="5" name="TextBox 5"/>
          <p:cNvSpPr txBox="1"/>
          <p:nvPr/>
        </p:nvSpPr>
        <p:spPr>
          <a:xfrm>
            <a:off x="4338661" y="1717088"/>
            <a:ext cx="9610678" cy="1141900"/>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6866E1"/>
                </a:solidFill>
                <a:latin typeface="Computer Says No"/>
              </a:rPr>
              <a:t>PROPOSED SOLUTION</a:t>
            </a:r>
          </a:p>
        </p:txBody>
      </p:sp>
      <p:sp>
        <p:nvSpPr>
          <p:cNvPr id="6" name="Freeform 6"/>
          <p:cNvSpPr/>
          <p:nvPr/>
        </p:nvSpPr>
        <p:spPr>
          <a:xfrm>
            <a:off x="148482" y="3539310"/>
            <a:ext cx="2113329" cy="2113329"/>
          </a:xfrm>
          <a:custGeom>
            <a:avLst/>
            <a:gdLst/>
            <a:ahLst/>
            <a:cxnLst/>
            <a:rect l="l" t="t" r="r" b="b"/>
            <a:pathLst>
              <a:path w="2113329" h="2113329">
                <a:moveTo>
                  <a:pt x="0" y="0"/>
                </a:moveTo>
                <a:lnTo>
                  <a:pt x="2113330" y="0"/>
                </a:lnTo>
                <a:lnTo>
                  <a:pt x="2113330"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3281996" y="3472144"/>
            <a:ext cx="2113329" cy="2113329"/>
          </a:xfrm>
          <a:custGeom>
            <a:avLst/>
            <a:gdLst/>
            <a:ahLst/>
            <a:cxnLst/>
            <a:rect l="l" t="t" r="r" b="b"/>
            <a:pathLst>
              <a:path w="2113329" h="2113329">
                <a:moveTo>
                  <a:pt x="0" y="0"/>
                </a:moveTo>
                <a:lnTo>
                  <a:pt x="2113330" y="0"/>
                </a:lnTo>
                <a:lnTo>
                  <a:pt x="2113330"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6414501" y="3539310"/>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a:off x="9547005" y="3586935"/>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552229" y="4267912"/>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01</a:t>
            </a:r>
          </a:p>
        </p:txBody>
      </p:sp>
      <p:sp>
        <p:nvSpPr>
          <p:cNvPr id="11" name="TextBox 11"/>
          <p:cNvSpPr txBox="1"/>
          <p:nvPr/>
        </p:nvSpPr>
        <p:spPr>
          <a:xfrm>
            <a:off x="3687164" y="4203097"/>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02</a:t>
            </a:r>
          </a:p>
        </p:txBody>
      </p:sp>
      <p:sp>
        <p:nvSpPr>
          <p:cNvPr id="12" name="TextBox 12"/>
          <p:cNvSpPr txBox="1"/>
          <p:nvPr/>
        </p:nvSpPr>
        <p:spPr>
          <a:xfrm>
            <a:off x="6818247" y="4270263"/>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03</a:t>
            </a:r>
          </a:p>
        </p:txBody>
      </p:sp>
      <p:sp>
        <p:nvSpPr>
          <p:cNvPr id="13" name="TextBox 13"/>
          <p:cNvSpPr txBox="1"/>
          <p:nvPr/>
        </p:nvSpPr>
        <p:spPr>
          <a:xfrm>
            <a:off x="9947055" y="4317888"/>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04</a:t>
            </a:r>
          </a:p>
        </p:txBody>
      </p:sp>
      <p:sp>
        <p:nvSpPr>
          <p:cNvPr id="14" name="TextBox 14"/>
          <p:cNvSpPr txBox="1"/>
          <p:nvPr/>
        </p:nvSpPr>
        <p:spPr>
          <a:xfrm>
            <a:off x="12355393" y="5805690"/>
            <a:ext cx="3121512" cy="4113187"/>
          </a:xfrm>
          <a:prstGeom prst="rect">
            <a:avLst/>
          </a:prstGeom>
        </p:spPr>
        <p:txBody>
          <a:bodyPr lIns="0" tIns="0" rIns="0" bIns="0" rtlCol="0" anchor="t">
            <a:spAutoFit/>
          </a:bodyPr>
          <a:lstStyle/>
          <a:p>
            <a:pPr algn="ctr">
              <a:lnSpc>
                <a:spcPts val="4133"/>
              </a:lnSpc>
            </a:pPr>
            <a:r>
              <a:rPr lang="en-US" sz="2551">
                <a:solidFill>
                  <a:srgbClr val="FFFFFF"/>
                </a:solidFill>
                <a:latin typeface="Poppins Light"/>
              </a:rPr>
              <a:t>Start/Stop Mechanism: Provide a clear </a:t>
            </a:r>
          </a:p>
          <a:p>
            <a:pPr algn="ctr">
              <a:lnSpc>
                <a:spcPts val="4133"/>
              </a:lnSpc>
            </a:pPr>
            <a:r>
              <a:rPr lang="en-US" sz="2551">
                <a:solidFill>
                  <a:srgbClr val="FFFFFF"/>
                </a:solidFill>
                <a:latin typeface="Poppins Light"/>
              </a:rPr>
              <a:t>and user-friendly way to start and stop the typing test.</a:t>
            </a:r>
          </a:p>
          <a:p>
            <a:pPr algn="ctr">
              <a:lnSpc>
                <a:spcPts val="3485"/>
              </a:lnSpc>
            </a:pPr>
            <a:endParaRPr lang="en-US" sz="2551">
              <a:solidFill>
                <a:srgbClr val="FFFFFF"/>
              </a:solidFill>
              <a:latin typeface="Poppins Light"/>
            </a:endParaRPr>
          </a:p>
        </p:txBody>
      </p:sp>
      <p:sp>
        <p:nvSpPr>
          <p:cNvPr id="15" name="TextBox 15"/>
          <p:cNvSpPr txBox="1"/>
          <p:nvPr/>
        </p:nvSpPr>
        <p:spPr>
          <a:xfrm>
            <a:off x="6022488" y="5815215"/>
            <a:ext cx="3121512" cy="3808387"/>
          </a:xfrm>
          <a:prstGeom prst="rect">
            <a:avLst/>
          </a:prstGeom>
        </p:spPr>
        <p:txBody>
          <a:bodyPr lIns="0" tIns="0" rIns="0" bIns="0" rtlCol="0" anchor="t">
            <a:spAutoFit/>
          </a:bodyPr>
          <a:lstStyle/>
          <a:p>
            <a:pPr algn="ctr">
              <a:lnSpc>
                <a:spcPts val="3809"/>
              </a:lnSpc>
            </a:pPr>
            <a:r>
              <a:rPr lang="en-US" sz="2351">
                <a:solidFill>
                  <a:srgbClr val="FFFFFF"/>
                </a:solidFill>
                <a:latin typeface="Poppins Light"/>
              </a:rPr>
              <a:t>Calculation Algorithm: Implement a robust algorithm to calculate words per minute (WPM) based on the entered text and time taken.</a:t>
            </a:r>
          </a:p>
        </p:txBody>
      </p:sp>
      <p:sp>
        <p:nvSpPr>
          <p:cNvPr id="16" name="TextBox 16"/>
          <p:cNvSpPr txBox="1"/>
          <p:nvPr/>
        </p:nvSpPr>
        <p:spPr>
          <a:xfrm>
            <a:off x="2742269" y="5911799"/>
            <a:ext cx="3121512" cy="3605695"/>
          </a:xfrm>
          <a:prstGeom prst="rect">
            <a:avLst/>
          </a:prstGeom>
        </p:spPr>
        <p:txBody>
          <a:bodyPr lIns="0" tIns="0" rIns="0" bIns="0" rtlCol="0" anchor="t">
            <a:spAutoFit/>
          </a:bodyPr>
          <a:lstStyle/>
          <a:p>
            <a:pPr algn="ctr">
              <a:lnSpc>
                <a:spcPts val="4133"/>
              </a:lnSpc>
            </a:pPr>
            <a:r>
              <a:rPr lang="en-US" sz="2551">
                <a:solidFill>
                  <a:srgbClr val="FFFFFF"/>
                </a:solidFill>
                <a:latin typeface="Poppins Light"/>
              </a:rPr>
              <a:t>Timing Mechanism: Utilize a reliable timing mechanism to measure the duration of typing accurately.</a:t>
            </a:r>
          </a:p>
          <a:p>
            <a:pPr algn="ctr">
              <a:lnSpc>
                <a:spcPts val="3647"/>
              </a:lnSpc>
            </a:pPr>
            <a:endParaRPr lang="en-US" sz="2551">
              <a:solidFill>
                <a:srgbClr val="FFFFFF"/>
              </a:solidFill>
              <a:latin typeface="Poppins Light"/>
            </a:endParaRPr>
          </a:p>
        </p:txBody>
      </p:sp>
      <p:sp>
        <p:nvSpPr>
          <p:cNvPr id="17" name="TextBox 17"/>
          <p:cNvSpPr txBox="1"/>
          <p:nvPr/>
        </p:nvSpPr>
        <p:spPr>
          <a:xfrm>
            <a:off x="-83387" y="5911799"/>
            <a:ext cx="2577069" cy="3856184"/>
          </a:xfrm>
          <a:prstGeom prst="rect">
            <a:avLst/>
          </a:prstGeom>
        </p:spPr>
        <p:txBody>
          <a:bodyPr lIns="0" tIns="0" rIns="0" bIns="0" rtlCol="0" anchor="t">
            <a:spAutoFit/>
          </a:bodyPr>
          <a:lstStyle/>
          <a:p>
            <a:pPr algn="ctr">
              <a:lnSpc>
                <a:spcPts val="4383"/>
              </a:lnSpc>
            </a:pPr>
            <a:r>
              <a:rPr lang="en-US" sz="2705">
                <a:solidFill>
                  <a:srgbClr val="FFFFFF"/>
                </a:solidFill>
                <a:latin typeface="Poppins Light"/>
              </a:rPr>
              <a:t>Text Input: Users will be able to input from a set of predefined texts.</a:t>
            </a:r>
          </a:p>
          <a:p>
            <a:pPr algn="ctr">
              <a:lnSpc>
                <a:spcPts val="4383"/>
              </a:lnSpc>
            </a:pPr>
            <a:endParaRPr lang="en-US" sz="2705">
              <a:solidFill>
                <a:srgbClr val="FFFFFF"/>
              </a:solidFill>
              <a:latin typeface="Poppins Light"/>
            </a:endParaRPr>
          </a:p>
        </p:txBody>
      </p:sp>
      <p:sp>
        <p:nvSpPr>
          <p:cNvPr id="18" name="TextBox 18"/>
          <p:cNvSpPr txBox="1"/>
          <p:nvPr/>
        </p:nvSpPr>
        <p:spPr>
          <a:xfrm>
            <a:off x="12896498" y="4203097"/>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05</a:t>
            </a:r>
          </a:p>
        </p:txBody>
      </p:sp>
      <p:sp>
        <p:nvSpPr>
          <p:cNvPr id="19" name="Freeform 19"/>
          <p:cNvSpPr/>
          <p:nvPr/>
        </p:nvSpPr>
        <p:spPr>
          <a:xfrm>
            <a:off x="12679509" y="3472144"/>
            <a:ext cx="2113329" cy="2113329"/>
          </a:xfrm>
          <a:custGeom>
            <a:avLst/>
            <a:gdLst/>
            <a:ahLst/>
            <a:cxnLst/>
            <a:rect l="l" t="t" r="r" b="b"/>
            <a:pathLst>
              <a:path w="2113329" h="2113329">
                <a:moveTo>
                  <a:pt x="0" y="0"/>
                </a:moveTo>
                <a:lnTo>
                  <a:pt x="2113330" y="0"/>
                </a:lnTo>
                <a:lnTo>
                  <a:pt x="2113330"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0" name="TextBox 20"/>
          <p:cNvSpPr txBox="1"/>
          <p:nvPr/>
        </p:nvSpPr>
        <p:spPr>
          <a:xfrm>
            <a:off x="16029002" y="4203097"/>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06</a:t>
            </a:r>
          </a:p>
        </p:txBody>
      </p:sp>
      <p:sp>
        <p:nvSpPr>
          <p:cNvPr id="21" name="Freeform 21"/>
          <p:cNvSpPr/>
          <p:nvPr/>
        </p:nvSpPr>
        <p:spPr>
          <a:xfrm>
            <a:off x="15812014" y="3472144"/>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2" name="TextBox 22"/>
          <p:cNvSpPr txBox="1"/>
          <p:nvPr/>
        </p:nvSpPr>
        <p:spPr>
          <a:xfrm>
            <a:off x="9233881" y="5815215"/>
            <a:ext cx="3121512" cy="4760887"/>
          </a:xfrm>
          <a:prstGeom prst="rect">
            <a:avLst/>
          </a:prstGeom>
        </p:spPr>
        <p:txBody>
          <a:bodyPr lIns="0" tIns="0" rIns="0" bIns="0" rtlCol="0" anchor="t">
            <a:spAutoFit/>
          </a:bodyPr>
          <a:lstStyle/>
          <a:p>
            <a:pPr algn="ctr">
              <a:lnSpc>
                <a:spcPts val="3809"/>
              </a:lnSpc>
            </a:pPr>
            <a:r>
              <a:rPr lang="en-US" sz="2351">
                <a:solidFill>
                  <a:srgbClr val="FFFFFF"/>
                </a:solidFill>
                <a:latin typeface="Poppins Light"/>
              </a:rPr>
              <a:t>Accuracy Measurement (Optional): Consider incorporating a feature to measure accuracy by comparing user input to the correct text.</a:t>
            </a:r>
          </a:p>
          <a:p>
            <a:pPr algn="ctr">
              <a:lnSpc>
                <a:spcPts val="3809"/>
              </a:lnSpc>
            </a:pPr>
            <a:endParaRPr lang="en-US" sz="2351">
              <a:solidFill>
                <a:srgbClr val="FFFFFF"/>
              </a:solidFill>
              <a:latin typeface="Poppins Light"/>
            </a:endParaRPr>
          </a:p>
        </p:txBody>
      </p:sp>
      <p:sp>
        <p:nvSpPr>
          <p:cNvPr id="23" name="TextBox 23"/>
          <p:cNvSpPr txBox="1"/>
          <p:nvPr/>
        </p:nvSpPr>
        <p:spPr>
          <a:xfrm>
            <a:off x="15166488" y="5783297"/>
            <a:ext cx="3121512" cy="4113187"/>
          </a:xfrm>
          <a:prstGeom prst="rect">
            <a:avLst/>
          </a:prstGeom>
        </p:spPr>
        <p:txBody>
          <a:bodyPr lIns="0" tIns="0" rIns="0" bIns="0" rtlCol="0" anchor="t">
            <a:spAutoFit/>
          </a:bodyPr>
          <a:lstStyle/>
          <a:p>
            <a:pPr algn="ctr">
              <a:lnSpc>
                <a:spcPts val="4133"/>
              </a:lnSpc>
            </a:pPr>
            <a:r>
              <a:rPr lang="en-US" sz="2551">
                <a:solidFill>
                  <a:srgbClr val="FFFFFF"/>
                </a:solidFill>
                <a:latin typeface="Poppins Light"/>
              </a:rPr>
              <a:t>Accuracy Analysis: If accuracy measurement is implemented, provide users with a breakdown of their errors.</a:t>
            </a:r>
          </a:p>
          <a:p>
            <a:pPr algn="ctr">
              <a:lnSpc>
                <a:spcPts val="3485"/>
              </a:lnSpc>
            </a:pPr>
            <a:endParaRPr lang="en-US" sz="2551">
              <a:solidFill>
                <a:srgbClr val="FFFFFF"/>
              </a:solidFill>
              <a:latin typeface="Poppins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294186" y="406589"/>
            <a:ext cx="7937973" cy="9510914"/>
            <a:chOff x="0" y="0"/>
            <a:chExt cx="8585708" cy="10287000"/>
          </a:xfrm>
        </p:grpSpPr>
        <p:sp>
          <p:nvSpPr>
            <p:cNvPr id="3" name="Freeform 3"/>
            <p:cNvSpPr/>
            <p:nvPr/>
          </p:nvSpPr>
          <p:spPr>
            <a:xfrm>
              <a:off x="0" y="0"/>
              <a:ext cx="8585708" cy="10286999"/>
            </a:xfrm>
            <a:custGeom>
              <a:avLst/>
              <a:gdLst/>
              <a:ahLst/>
              <a:cxnLst/>
              <a:rect l="l" t="t" r="r" b="b"/>
              <a:pathLst>
                <a:path w="8585708" h="10286999">
                  <a:moveTo>
                    <a:pt x="8585708" y="762"/>
                  </a:moveTo>
                  <a:cubicBezTo>
                    <a:pt x="8581644" y="20447"/>
                    <a:pt x="8577961" y="40132"/>
                    <a:pt x="8573515" y="59690"/>
                  </a:cubicBezTo>
                  <a:cubicBezTo>
                    <a:pt x="8478138" y="485521"/>
                    <a:pt x="8382634" y="911225"/>
                    <a:pt x="8287258" y="1337056"/>
                  </a:cubicBezTo>
                  <a:cubicBezTo>
                    <a:pt x="8146288" y="1966722"/>
                    <a:pt x="8005699" y="2596388"/>
                    <a:pt x="7864602" y="3225927"/>
                  </a:cubicBezTo>
                  <a:cubicBezTo>
                    <a:pt x="7691247" y="3999103"/>
                    <a:pt x="7517384" y="4772152"/>
                    <a:pt x="7344029" y="5545328"/>
                  </a:cubicBezTo>
                  <a:cubicBezTo>
                    <a:pt x="7194677" y="6211443"/>
                    <a:pt x="7045579" y="6877558"/>
                    <a:pt x="6896354" y="7543800"/>
                  </a:cubicBezTo>
                  <a:cubicBezTo>
                    <a:pt x="6765290" y="8129016"/>
                    <a:pt x="6634480" y="8714105"/>
                    <a:pt x="6503162" y="9299194"/>
                  </a:cubicBezTo>
                  <a:cubicBezTo>
                    <a:pt x="6429375" y="9628250"/>
                    <a:pt x="6354953" y="9957181"/>
                    <a:pt x="6280785" y="10286237"/>
                  </a:cubicBezTo>
                  <a:cubicBezTo>
                    <a:pt x="4199382" y="10286237"/>
                    <a:pt x="2118106" y="10286110"/>
                    <a:pt x="36830" y="10286999"/>
                  </a:cubicBezTo>
                  <a:cubicBezTo>
                    <a:pt x="6731" y="10286999"/>
                    <a:pt x="0" y="10280268"/>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41712" r="-37785"/>
              </a:stretch>
            </a:blipFill>
          </p:spPr>
        </p:sp>
      </p:grpSp>
      <p:sp>
        <p:nvSpPr>
          <p:cNvPr id="4" name="TextBox 4"/>
          <p:cNvSpPr txBox="1"/>
          <p:nvPr/>
        </p:nvSpPr>
        <p:spPr>
          <a:xfrm>
            <a:off x="7981137" y="2386246"/>
            <a:ext cx="8652476" cy="1905731"/>
          </a:xfrm>
          <a:prstGeom prst="rect">
            <a:avLst/>
          </a:prstGeom>
        </p:spPr>
        <p:txBody>
          <a:bodyPr lIns="0" tIns="0" rIns="0" bIns="0" rtlCol="0" anchor="t">
            <a:spAutoFit/>
          </a:bodyPr>
          <a:lstStyle/>
          <a:p>
            <a:pPr>
              <a:lnSpc>
                <a:spcPts val="6934"/>
              </a:lnSpc>
            </a:pPr>
            <a:r>
              <a:rPr lang="en-US" sz="9631">
                <a:solidFill>
                  <a:srgbClr val="6866E1"/>
                </a:solidFill>
                <a:latin typeface="Computer Says No"/>
              </a:rPr>
              <a:t>EXPERIMENTAL SETUP:</a:t>
            </a:r>
          </a:p>
          <a:p>
            <a:pPr marL="0" lvl="0" indent="0">
              <a:lnSpc>
                <a:spcPts val="6934"/>
              </a:lnSpc>
              <a:spcBef>
                <a:spcPct val="0"/>
              </a:spcBef>
            </a:pPr>
            <a:endParaRPr lang="en-US" sz="9631">
              <a:solidFill>
                <a:srgbClr val="6866E1"/>
              </a:solidFill>
              <a:latin typeface="Computer Says No"/>
            </a:endParaRPr>
          </a:p>
        </p:txBody>
      </p:sp>
      <p:sp>
        <p:nvSpPr>
          <p:cNvPr id="5" name="TextBox 5"/>
          <p:cNvSpPr txBox="1"/>
          <p:nvPr/>
        </p:nvSpPr>
        <p:spPr>
          <a:xfrm>
            <a:off x="7981137" y="3518794"/>
            <a:ext cx="8679598" cy="3948720"/>
          </a:xfrm>
          <a:prstGeom prst="rect">
            <a:avLst/>
          </a:prstGeom>
        </p:spPr>
        <p:txBody>
          <a:bodyPr lIns="0" tIns="0" rIns="0" bIns="0" rtlCol="0" anchor="t">
            <a:spAutoFit/>
          </a:bodyPr>
          <a:lstStyle/>
          <a:p>
            <a:pPr>
              <a:lnSpc>
                <a:spcPts val="3935"/>
              </a:lnSpc>
            </a:pPr>
            <a:r>
              <a:rPr lang="en-US" sz="2429">
                <a:solidFill>
                  <a:srgbClr val="FFFFFF"/>
                </a:solidFill>
                <a:latin typeface="Poppins Light"/>
              </a:rPr>
              <a:t>·The typing speed calculator project consists of three files linked together: an HTML file with the basic framework of the site.</a:t>
            </a:r>
          </a:p>
          <a:p>
            <a:pPr>
              <a:lnSpc>
                <a:spcPts val="3935"/>
              </a:lnSpc>
            </a:pPr>
            <a:r>
              <a:rPr lang="en-US" sz="2429">
                <a:solidFill>
                  <a:srgbClr val="FFFFFF"/>
                </a:solidFill>
                <a:latin typeface="Poppins Light"/>
              </a:rPr>
              <a:t>·A CSS file with the decorations and the presentation of the site.</a:t>
            </a:r>
          </a:p>
          <a:p>
            <a:pPr>
              <a:lnSpc>
                <a:spcPts val="3935"/>
              </a:lnSpc>
            </a:pPr>
            <a:r>
              <a:rPr lang="en-US" sz="2429">
                <a:solidFill>
                  <a:srgbClr val="FFFFFF"/>
                </a:solidFill>
                <a:latin typeface="Poppins Light"/>
              </a:rPr>
              <a:t>·A JavaScript file with the code that makes sure the calculator functions properly. </a:t>
            </a:r>
          </a:p>
          <a:p>
            <a:pPr>
              <a:lnSpc>
                <a:spcPts val="3935"/>
              </a:lnSpc>
            </a:pPr>
            <a:endParaRPr lang="en-US" sz="2429">
              <a:solidFill>
                <a:srgbClr val="FFFFFF"/>
              </a:solidFill>
              <a:latin typeface="Poppins Light"/>
            </a:endParaRPr>
          </a:p>
        </p:txBody>
      </p:sp>
      <p:sp>
        <p:nvSpPr>
          <p:cNvPr id="6" name="Freeform 6"/>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3"/>
            <a:stretch>
              <a:fillRect/>
            </a:stretch>
          </a:blipFill>
        </p:spPr>
      </p:sp>
      <p:sp>
        <p:nvSpPr>
          <p:cNvPr id="7" name="Freeform 7"/>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8" name="Freeform 8"/>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9" name="Freeform 9"/>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5"/>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DA84B6-B5F7-516E-8D91-FAD17C8667BF}"/>
              </a:ext>
            </a:extLst>
          </p:cNvPr>
          <p:cNvSpPr txBox="1"/>
          <p:nvPr/>
        </p:nvSpPr>
        <p:spPr>
          <a:xfrm>
            <a:off x="5791200" y="15977"/>
            <a:ext cx="5867400" cy="1446550"/>
          </a:xfrm>
          <a:prstGeom prst="rect">
            <a:avLst/>
          </a:prstGeom>
          <a:noFill/>
        </p:spPr>
        <p:txBody>
          <a:bodyPr wrap="square" rtlCol="0">
            <a:spAutoFit/>
          </a:bodyPr>
          <a:lstStyle/>
          <a:p>
            <a:pPr algn="ctr"/>
            <a:r>
              <a:rPr lang="en-IN" sz="8800" b="1" dirty="0">
                <a:latin typeface="Agency FB" panose="020B0503020202020204" pitchFamily="34" charset="0"/>
              </a:rPr>
              <a:t>Code:</a:t>
            </a:r>
          </a:p>
        </p:txBody>
      </p:sp>
      <p:sp>
        <p:nvSpPr>
          <p:cNvPr id="3" name="TextBox 2">
            <a:extLst>
              <a:ext uri="{FF2B5EF4-FFF2-40B4-BE49-F238E27FC236}">
                <a16:creationId xmlns:a16="http://schemas.microsoft.com/office/drawing/2014/main" id="{DCA65CC4-1AB0-190B-2E16-93D1F9784663}"/>
              </a:ext>
            </a:extLst>
          </p:cNvPr>
          <p:cNvSpPr txBox="1"/>
          <p:nvPr/>
        </p:nvSpPr>
        <p:spPr>
          <a:xfrm>
            <a:off x="609600" y="2095500"/>
            <a:ext cx="17678400" cy="8679299"/>
          </a:xfrm>
          <a:prstGeom prst="rect">
            <a:avLst/>
          </a:prstGeom>
          <a:noFill/>
        </p:spPr>
        <p:txBody>
          <a:bodyPr wrap="square" rtlCol="0">
            <a:spAutoFit/>
          </a:bodyPr>
          <a:lstStyle/>
          <a:p>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DOCTYPE</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html</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html</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lang</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a:t>
            </a:r>
            <a:r>
              <a:rPr lang="en-IN" b="0" dirty="0" err="1">
                <a:solidFill>
                  <a:srgbClr val="CE9178"/>
                </a:solidFill>
                <a:effectLst/>
                <a:latin typeface="Consolas" panose="020B0609020204030204" pitchFamily="49" charset="0"/>
              </a:rPr>
              <a:t>en</a:t>
            </a:r>
            <a:r>
              <a:rPr lang="en-IN" b="0" dirty="0">
                <a:solidFill>
                  <a:srgbClr val="CE9178"/>
                </a:solidFill>
                <a:effectLst/>
                <a:latin typeface="Consolas" panose="020B0609020204030204" pitchFamily="49" charset="0"/>
              </a:rPr>
              <a:t>"</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head</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meta</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charset</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"UTF-8"</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meta</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name</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"viewport"</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content</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"width=device-width, initial-scale=1.0"</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link</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rel</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"stylesheet"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href</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"C:\Users\stuti\OneDrive\Desktop\innovative </a:t>
            </a:r>
            <a:r>
              <a:rPr lang="en-IN" b="0" dirty="0" err="1">
                <a:solidFill>
                  <a:srgbClr val="CE9178"/>
                </a:solidFill>
                <a:effectLst/>
                <a:latin typeface="Consolas" panose="020B0609020204030204" pitchFamily="49" charset="0"/>
              </a:rPr>
              <a:t>proj</a:t>
            </a:r>
            <a:r>
              <a:rPr lang="en-IN" b="0" dirty="0">
                <a:solidFill>
                  <a:srgbClr val="CE9178"/>
                </a:solidFill>
                <a:effectLst/>
                <a:latin typeface="Consolas" panose="020B0609020204030204" pitchFamily="49" charset="0"/>
              </a:rPr>
              <a:t>\inv3css.css"</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title</a:t>
            </a:r>
            <a:r>
              <a:rPr lang="en-IN" b="0" dirty="0">
                <a:solidFill>
                  <a:srgbClr val="808080"/>
                </a:solidFill>
                <a:effectLst/>
                <a:latin typeface="Consolas" panose="020B0609020204030204" pitchFamily="49" charset="0"/>
              </a:rPr>
              <a:t>&gt;</a:t>
            </a:r>
            <a:r>
              <a:rPr lang="en-IN" b="0" dirty="0">
                <a:solidFill>
                  <a:srgbClr val="CCCCCC"/>
                </a:solidFill>
                <a:effectLst/>
                <a:latin typeface="Consolas" panose="020B0609020204030204" pitchFamily="49" charset="0"/>
              </a:rPr>
              <a:t>Typing Speed Calculator</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title</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link</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rel</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a:t>
            </a:r>
            <a:r>
              <a:rPr lang="en-IN" b="0" dirty="0" err="1">
                <a:solidFill>
                  <a:srgbClr val="CE9178"/>
                </a:solidFill>
                <a:effectLst/>
                <a:latin typeface="Consolas" panose="020B0609020204030204" pitchFamily="49" charset="0"/>
              </a:rPr>
              <a:t>preconnect</a:t>
            </a:r>
            <a:r>
              <a:rPr lang="en-IN" b="0" dirty="0">
                <a:solidFill>
                  <a:srgbClr val="CE9178"/>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href</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"https://fonts.googleapis.com"</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link</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rel</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a:t>
            </a:r>
            <a:r>
              <a:rPr lang="en-IN" b="0" dirty="0" err="1">
                <a:solidFill>
                  <a:srgbClr val="CE9178"/>
                </a:solidFill>
                <a:effectLst/>
                <a:latin typeface="Consolas" panose="020B0609020204030204" pitchFamily="49" charset="0"/>
              </a:rPr>
              <a:t>preconnect</a:t>
            </a:r>
            <a:r>
              <a:rPr lang="en-IN" b="0" dirty="0">
                <a:solidFill>
                  <a:srgbClr val="CE9178"/>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href</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"https://fonts.gstatic.com"</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crossorigin</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link</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href</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"https://fonts.googleapis.com/css2?family=</a:t>
            </a:r>
            <a:r>
              <a:rPr lang="en-IN" b="0" dirty="0" err="1">
                <a:solidFill>
                  <a:srgbClr val="CE9178"/>
                </a:solidFill>
                <a:effectLst/>
                <a:latin typeface="Consolas" panose="020B0609020204030204" pitchFamily="49" charset="0"/>
              </a:rPr>
              <a:t>Montserrat&amp;display</a:t>
            </a:r>
            <a:r>
              <a:rPr lang="en-IN" b="0" dirty="0">
                <a:solidFill>
                  <a:srgbClr val="CE9178"/>
                </a:solidFill>
                <a:effectLst/>
                <a:latin typeface="Consolas" panose="020B0609020204030204" pitchFamily="49" charset="0"/>
              </a:rPr>
              <a:t>=swap"</a:t>
            </a:r>
            <a:r>
              <a:rPr lang="en-IN" b="0" dirty="0">
                <a:solidFill>
                  <a:srgbClr val="CCCCCC"/>
                </a:solidFill>
                <a:effectLst/>
                <a:latin typeface="Consolas" panose="020B0609020204030204" pitchFamily="49" charset="0"/>
              </a:rPr>
              <a:t> </a:t>
            </a:r>
            <a:r>
              <a:rPr lang="en-IN" b="0" dirty="0" err="1">
                <a:solidFill>
                  <a:srgbClr val="9CDCFE"/>
                </a:solidFill>
                <a:effectLst/>
                <a:latin typeface="Consolas" panose="020B0609020204030204" pitchFamily="49" charset="0"/>
              </a:rPr>
              <a:t>rel</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"stylesheet"</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head</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body</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div</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class</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a:t>
            </a:r>
            <a:r>
              <a:rPr lang="en-IN" b="0" dirty="0" err="1">
                <a:solidFill>
                  <a:srgbClr val="CE9178"/>
                </a:solidFill>
                <a:effectLst/>
                <a:latin typeface="Consolas" panose="020B0609020204030204" pitchFamily="49" charset="0"/>
              </a:rPr>
              <a:t>cont</a:t>
            </a:r>
            <a:r>
              <a:rPr lang="en-IN" b="0" dirty="0">
                <a:solidFill>
                  <a:srgbClr val="CE9178"/>
                </a:solidFill>
                <a:effectLst/>
                <a:latin typeface="Consolas" panose="020B0609020204030204" pitchFamily="49" charset="0"/>
              </a:rPr>
              <a:t>"</a:t>
            </a:r>
            <a:r>
              <a:rPr lang="en-IN" b="0" dirty="0">
                <a:solidFill>
                  <a:srgbClr val="808080"/>
                </a:solidFill>
                <a:effectLst/>
                <a:latin typeface="Consolas" panose="020B0609020204030204" pitchFamily="49" charset="0"/>
              </a:rPr>
              <a:t>&gt;</a:t>
            </a:r>
            <a:r>
              <a:rPr lang="en-IN" b="0" dirty="0">
                <a:solidFill>
                  <a:srgbClr val="CCCCCC"/>
                </a:solidFill>
                <a:effectLst/>
                <a:latin typeface="Consolas" panose="020B0609020204030204" pitchFamily="49" charset="0"/>
              </a:rPr>
              <a:t> TYPING SPEED CALCULATOR</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div</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div</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class</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"container"</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div</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id</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"quote-container"</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p</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id</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"quote"</a:t>
            </a:r>
            <a:r>
              <a:rPr lang="en-IN" b="0" dirty="0">
                <a:solidFill>
                  <a:srgbClr val="808080"/>
                </a:solidFill>
                <a:effectLst/>
                <a:latin typeface="Consolas" panose="020B0609020204030204" pitchFamily="49" charset="0"/>
              </a:rPr>
              <a:t>&gt;</a:t>
            </a:r>
            <a:r>
              <a:rPr lang="en-IN" b="0" dirty="0">
                <a:solidFill>
                  <a:srgbClr val="CCCCCC"/>
                </a:solidFill>
                <a:effectLst/>
                <a:latin typeface="Consolas" panose="020B0609020204030204" pitchFamily="49" charset="0"/>
              </a:rPr>
              <a:t>The quick brown fox jumps over the lazy dog.</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p</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div</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err="1">
                <a:solidFill>
                  <a:srgbClr val="569CD6"/>
                </a:solidFill>
                <a:effectLst/>
                <a:latin typeface="Consolas" panose="020B0609020204030204" pitchFamily="49" charset="0"/>
              </a:rPr>
              <a:t>textarea</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id</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"user-input"</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placeholder</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"Start typing the quote above..."</a:t>
            </a:r>
            <a:r>
              <a:rPr lang="en-IN" b="0" dirty="0">
                <a:solidFill>
                  <a:srgbClr val="808080"/>
                </a:solidFill>
                <a:effectLst/>
                <a:latin typeface="Consolas" panose="020B0609020204030204" pitchFamily="49" charset="0"/>
              </a:rPr>
              <a:t>&gt;&lt;/</a:t>
            </a:r>
            <a:r>
              <a:rPr lang="en-IN" b="0" dirty="0" err="1">
                <a:solidFill>
                  <a:srgbClr val="569CD6"/>
                </a:solidFill>
                <a:effectLst/>
                <a:latin typeface="Consolas" panose="020B0609020204030204" pitchFamily="49" charset="0"/>
              </a:rPr>
              <a:t>textarea</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button</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id</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"calculate-</a:t>
            </a:r>
            <a:r>
              <a:rPr lang="en-IN" b="0" dirty="0" err="1">
                <a:solidFill>
                  <a:srgbClr val="CE9178"/>
                </a:solidFill>
                <a:effectLst/>
                <a:latin typeface="Consolas" panose="020B0609020204030204" pitchFamily="49" charset="0"/>
              </a:rPr>
              <a:t>btn</a:t>
            </a:r>
            <a:r>
              <a:rPr lang="en-IN" b="0" dirty="0">
                <a:solidFill>
                  <a:srgbClr val="CE9178"/>
                </a:solidFill>
                <a:effectLst/>
                <a:latin typeface="Consolas" panose="020B0609020204030204" pitchFamily="49" charset="0"/>
              </a:rPr>
              <a:t>"</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onclick</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a:t>
            </a:r>
            <a:r>
              <a:rPr lang="en-IN" b="0" dirty="0" err="1">
                <a:solidFill>
                  <a:srgbClr val="DCDCAA"/>
                </a:solidFill>
                <a:effectLst/>
                <a:latin typeface="Consolas" panose="020B0609020204030204" pitchFamily="49" charset="0"/>
              </a:rPr>
              <a:t>calculateSpeedAndAccuracy</a:t>
            </a:r>
            <a:r>
              <a:rPr lang="en-IN" b="0" dirty="0">
                <a:solidFill>
                  <a:srgbClr val="CE9178"/>
                </a:solidFill>
                <a:effectLst/>
                <a:latin typeface="Consolas" panose="020B0609020204030204" pitchFamily="49" charset="0"/>
              </a:rPr>
              <a:t>()"</a:t>
            </a:r>
            <a:r>
              <a:rPr lang="en-IN" b="0" dirty="0">
                <a:solidFill>
                  <a:srgbClr val="808080"/>
                </a:solidFill>
                <a:effectLst/>
                <a:latin typeface="Consolas" panose="020B0609020204030204" pitchFamily="49" charset="0"/>
              </a:rPr>
              <a:t>&gt;</a:t>
            </a:r>
            <a:r>
              <a:rPr lang="en-IN" b="0" dirty="0">
                <a:solidFill>
                  <a:srgbClr val="CCCCCC"/>
                </a:solidFill>
                <a:effectLst/>
                <a:latin typeface="Consolas" panose="020B0609020204030204" pitchFamily="49" charset="0"/>
              </a:rPr>
              <a:t>Calculate Speed and Accuracy</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button</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hr</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class</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"hr1"</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p</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id</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"result"</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class</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"cont2"</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Your typing speed: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span</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id</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"speed"</a:t>
            </a:r>
            <a:r>
              <a:rPr lang="en-IN" b="0" dirty="0">
                <a:solidFill>
                  <a:srgbClr val="808080"/>
                </a:solidFill>
                <a:effectLst/>
                <a:latin typeface="Consolas" panose="020B0609020204030204" pitchFamily="49" charset="0"/>
              </a:rPr>
              <a:t>&gt;</a:t>
            </a:r>
            <a:r>
              <a:rPr lang="en-IN" b="0" dirty="0">
                <a:solidFill>
                  <a:srgbClr val="CCCCCC"/>
                </a:solidFill>
                <a:effectLst/>
                <a:latin typeface="Consolas" panose="020B0609020204030204" pitchFamily="49" charset="0"/>
              </a:rPr>
              <a:t>0</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span</a:t>
            </a:r>
            <a:r>
              <a:rPr lang="en-IN" b="0" dirty="0">
                <a:solidFill>
                  <a:srgbClr val="808080"/>
                </a:solidFill>
                <a:effectLst/>
                <a:latin typeface="Consolas" panose="020B0609020204030204" pitchFamily="49" charset="0"/>
              </a:rPr>
              <a:t>&gt;</a:t>
            </a:r>
            <a:r>
              <a:rPr lang="en-IN" b="0" dirty="0">
                <a:solidFill>
                  <a:srgbClr val="CCCCCC"/>
                </a:solidFill>
                <a:effectLst/>
                <a:latin typeface="Consolas" panose="020B0609020204030204" pitchFamily="49" charset="0"/>
              </a:rPr>
              <a:t> words per minute</a:t>
            </a:r>
            <a:r>
              <a:rPr lang="en-IN" b="0" dirty="0">
                <a:solidFill>
                  <a:srgbClr val="808080"/>
                </a:solidFill>
                <a:effectLst/>
                <a:latin typeface="Consolas" panose="020B0609020204030204" pitchFamily="49" charset="0"/>
              </a:rPr>
              <a:t>&lt;</a:t>
            </a:r>
            <a:r>
              <a:rPr lang="en-IN" b="0" dirty="0" err="1">
                <a:solidFill>
                  <a:srgbClr val="569CD6"/>
                </a:solidFill>
                <a:effectLst/>
                <a:latin typeface="Consolas" panose="020B0609020204030204" pitchFamily="49" charset="0"/>
              </a:rPr>
              <a:t>br</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Accuracy:</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span</a:t>
            </a:r>
            <a:r>
              <a:rPr lang="en-IN" b="0" dirty="0">
                <a:solidFill>
                  <a:srgbClr val="CCCCCC"/>
                </a:solidFill>
                <a:effectLst/>
                <a:latin typeface="Consolas" panose="020B0609020204030204" pitchFamily="49" charset="0"/>
              </a:rPr>
              <a:t> </a:t>
            </a:r>
            <a:r>
              <a:rPr lang="en-IN" b="0" dirty="0">
                <a:solidFill>
                  <a:srgbClr val="9CDCFE"/>
                </a:solidFill>
                <a:effectLst/>
                <a:latin typeface="Consolas" panose="020B0609020204030204" pitchFamily="49" charset="0"/>
              </a:rPr>
              <a:t>id</a:t>
            </a:r>
            <a:r>
              <a:rPr lang="en-IN" b="0" dirty="0">
                <a:solidFill>
                  <a:srgbClr val="CCCCCC"/>
                </a:solidFill>
                <a:effectLst/>
                <a:latin typeface="Consolas" panose="020B0609020204030204" pitchFamily="49" charset="0"/>
              </a:rPr>
              <a:t>=</a:t>
            </a:r>
            <a:r>
              <a:rPr lang="en-IN" b="0" dirty="0">
                <a:solidFill>
                  <a:srgbClr val="CE9178"/>
                </a:solidFill>
                <a:effectLst/>
                <a:latin typeface="Consolas" panose="020B0609020204030204" pitchFamily="49" charset="0"/>
              </a:rPr>
              <a:t>"accuracy"</a:t>
            </a:r>
            <a:r>
              <a:rPr lang="en-IN" b="0" dirty="0">
                <a:solidFill>
                  <a:srgbClr val="808080"/>
                </a:solidFill>
                <a:effectLst/>
                <a:latin typeface="Consolas" panose="020B0609020204030204" pitchFamily="49" charset="0"/>
              </a:rPr>
              <a:t>&gt;</a:t>
            </a:r>
            <a:r>
              <a:rPr lang="en-IN" b="0" dirty="0">
                <a:solidFill>
                  <a:srgbClr val="CCCCCC"/>
                </a:solidFill>
                <a:effectLst/>
                <a:latin typeface="Consolas" panose="020B0609020204030204" pitchFamily="49" charset="0"/>
              </a:rPr>
              <a:t>0.00</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span</a:t>
            </a:r>
            <a:r>
              <a:rPr lang="en-IN" b="0" dirty="0">
                <a:solidFill>
                  <a:srgbClr val="808080"/>
                </a:solidFill>
                <a:effectLst/>
                <a:latin typeface="Consolas" panose="020B0609020204030204" pitchFamily="49" charset="0"/>
              </a:rPr>
              <a:t>&gt;</a:t>
            </a:r>
            <a:r>
              <a:rPr lang="en-IN" b="0" dirty="0">
                <a:solidFill>
                  <a:srgbClr val="CCCCCC"/>
                </a:solidFill>
                <a:effectLst/>
                <a:latin typeface="Consolas" panose="020B0609020204030204" pitchFamily="49" charset="0"/>
              </a:rPr>
              <a:t>%</a:t>
            </a: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p</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div</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CCCCCC"/>
                </a:solidFill>
                <a:effectLst/>
                <a:latin typeface="Consolas" panose="020B0609020204030204" pitchFamily="49" charset="0"/>
              </a:rPr>
              <a:t>  </a:t>
            </a:r>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script</a:t>
            </a:r>
            <a:r>
              <a:rPr lang="en-IN" b="0" dirty="0">
                <a:solidFill>
                  <a:srgbClr val="D4D4D4"/>
                </a:solidFill>
                <a:effectLst/>
                <a:latin typeface="Consolas" panose="020B0609020204030204" pitchFamily="49" charset="0"/>
              </a:rPr>
              <a:t> </a:t>
            </a:r>
            <a:r>
              <a:rPr lang="en-IN" b="0" dirty="0" err="1">
                <a:solidFill>
                  <a:srgbClr val="9CDCFE"/>
                </a:solidFill>
                <a:effectLst/>
                <a:latin typeface="Consolas" panose="020B0609020204030204" pitchFamily="49" charset="0"/>
              </a:rPr>
              <a:t>src</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"C:\Users\stuti\OneDrive\Desktop\innovative </a:t>
            </a:r>
            <a:r>
              <a:rPr lang="en-IN" b="0" dirty="0" err="1">
                <a:solidFill>
                  <a:srgbClr val="CE9178"/>
                </a:solidFill>
                <a:effectLst/>
                <a:latin typeface="Consolas" panose="020B0609020204030204" pitchFamily="49" charset="0"/>
              </a:rPr>
              <a:t>proj</a:t>
            </a:r>
            <a:r>
              <a:rPr lang="en-IN" b="0" dirty="0">
                <a:solidFill>
                  <a:srgbClr val="CE9178"/>
                </a:solidFill>
                <a:effectLst/>
                <a:latin typeface="Consolas" panose="020B0609020204030204" pitchFamily="49" charset="0"/>
              </a:rPr>
              <a:t>\inv3js.js"</a:t>
            </a:r>
            <a:r>
              <a:rPr lang="en-IN" b="0" dirty="0">
                <a:solidFill>
                  <a:srgbClr val="808080"/>
                </a:solidFill>
                <a:effectLst/>
                <a:latin typeface="Consolas" panose="020B0609020204030204" pitchFamily="49" charset="0"/>
              </a:rPr>
              <a:t>&gt;&lt;/</a:t>
            </a:r>
            <a:r>
              <a:rPr lang="en-IN" b="0" dirty="0">
                <a:solidFill>
                  <a:srgbClr val="569CD6"/>
                </a:solidFill>
                <a:effectLst/>
                <a:latin typeface="Consolas" panose="020B0609020204030204" pitchFamily="49" charset="0"/>
              </a:rPr>
              <a:t>script</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body</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r>
              <a:rPr lang="en-IN" b="0" dirty="0">
                <a:solidFill>
                  <a:srgbClr val="808080"/>
                </a:solidFill>
                <a:effectLst/>
                <a:latin typeface="Consolas" panose="020B0609020204030204" pitchFamily="49" charset="0"/>
              </a:rPr>
              <a:t>&lt;/</a:t>
            </a:r>
            <a:r>
              <a:rPr lang="en-IN" b="0" dirty="0">
                <a:solidFill>
                  <a:srgbClr val="569CD6"/>
                </a:solidFill>
                <a:effectLst/>
                <a:latin typeface="Consolas" panose="020B0609020204030204" pitchFamily="49" charset="0"/>
              </a:rPr>
              <a:t>html</a:t>
            </a:r>
            <a:r>
              <a:rPr lang="en-IN" b="0" dirty="0">
                <a:solidFill>
                  <a:srgbClr val="808080"/>
                </a:solidFill>
                <a:effectLst/>
                <a:latin typeface="Consolas" panose="020B0609020204030204" pitchFamily="49" charset="0"/>
              </a:rPr>
              <a:t>&gt;</a:t>
            </a:r>
            <a:endParaRPr lang="en-IN" b="0" dirty="0">
              <a:solidFill>
                <a:srgbClr val="CCCCCC"/>
              </a:solidFill>
              <a:effectLst/>
              <a:latin typeface="Consolas" panose="020B0609020204030204" pitchFamily="49" charset="0"/>
            </a:endParaRPr>
          </a:p>
          <a:p>
            <a:br>
              <a:rPr lang="en-IN" b="0" dirty="0">
                <a:solidFill>
                  <a:srgbClr val="CCCCCC"/>
                </a:solidFill>
                <a:effectLst/>
                <a:latin typeface="Consolas" panose="020B0609020204030204" pitchFamily="49" charset="0"/>
              </a:rPr>
            </a:br>
            <a:br>
              <a:rPr lang="en-IN" b="0" dirty="0">
                <a:solidFill>
                  <a:srgbClr val="CCCCCC"/>
                </a:solidFill>
                <a:effectLst/>
                <a:latin typeface="Consolas" panose="020B0609020204030204" pitchFamily="49" charset="0"/>
              </a:rPr>
            </a:br>
            <a:endParaRPr lang="en-IN" b="0" dirty="0">
              <a:solidFill>
                <a:srgbClr val="CCCCCC"/>
              </a:solidFill>
              <a:effectLst/>
              <a:latin typeface="Consolas" panose="020B0609020204030204" pitchFamily="49" charset="0"/>
            </a:endParaRPr>
          </a:p>
        </p:txBody>
      </p:sp>
      <p:sp>
        <p:nvSpPr>
          <p:cNvPr id="4" name="TextBox 3">
            <a:extLst>
              <a:ext uri="{FF2B5EF4-FFF2-40B4-BE49-F238E27FC236}">
                <a16:creationId xmlns:a16="http://schemas.microsoft.com/office/drawing/2014/main" id="{310EC4FA-940B-3C76-94FE-465AC9FC4CF1}"/>
              </a:ext>
            </a:extLst>
          </p:cNvPr>
          <p:cNvSpPr txBox="1"/>
          <p:nvPr/>
        </p:nvSpPr>
        <p:spPr>
          <a:xfrm>
            <a:off x="6743700" y="1655485"/>
            <a:ext cx="3962400" cy="830997"/>
          </a:xfrm>
          <a:prstGeom prst="rect">
            <a:avLst/>
          </a:prstGeom>
          <a:noFill/>
        </p:spPr>
        <p:txBody>
          <a:bodyPr wrap="square" rtlCol="0">
            <a:spAutoFit/>
          </a:bodyPr>
          <a:lstStyle/>
          <a:p>
            <a:pPr algn="ctr"/>
            <a:r>
              <a:rPr lang="en-IN" sz="4800" b="1" u="sng" dirty="0">
                <a:latin typeface="Arial Black" panose="020B0A04020102020204" pitchFamily="34" charset="0"/>
              </a:rPr>
              <a:t>HTML</a:t>
            </a:r>
          </a:p>
        </p:txBody>
      </p:sp>
    </p:spTree>
    <p:extLst>
      <p:ext uri="{BB962C8B-B14F-4D97-AF65-F5344CB8AC3E}">
        <p14:creationId xmlns:p14="http://schemas.microsoft.com/office/powerpoint/2010/main" val="99741642"/>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09700B-9324-F423-FDFE-A09D803EB7D5}"/>
              </a:ext>
            </a:extLst>
          </p:cNvPr>
          <p:cNvSpPr txBox="1"/>
          <p:nvPr/>
        </p:nvSpPr>
        <p:spPr>
          <a:xfrm>
            <a:off x="838200" y="647700"/>
            <a:ext cx="6096000" cy="9017853"/>
          </a:xfrm>
          <a:prstGeom prst="rect">
            <a:avLst/>
          </a:prstGeom>
          <a:noFill/>
        </p:spPr>
        <p:txBody>
          <a:bodyPr wrap="square" rtlCol="0">
            <a:spAutoFit/>
          </a:bodyPr>
          <a:lstStyle/>
          <a:p>
            <a:r>
              <a:rPr lang="en-IN" sz="1600" b="0" dirty="0">
                <a:solidFill>
                  <a:srgbClr val="D7BA7D"/>
                </a:solidFill>
                <a:effectLst/>
                <a:latin typeface="Consolas" panose="020B0609020204030204" pitchFamily="49" charset="0"/>
              </a:rPr>
              <a:t>body</a:t>
            </a:r>
            <a:r>
              <a:rPr lang="en-IN" sz="1600" b="0" dirty="0">
                <a:solidFill>
                  <a:srgbClr val="CCCCCC"/>
                </a:solidFill>
                <a:effectLst/>
                <a:latin typeface="Consolas" panose="020B0609020204030204" pitchFamily="49" charset="0"/>
              </a:rPr>
              <a:t> {</a:t>
            </a:r>
          </a:p>
          <a:p>
            <a:r>
              <a:rPr lang="en-IN" sz="1600" b="0" dirty="0">
                <a:solidFill>
                  <a:srgbClr val="CCCCCC"/>
                </a:solidFill>
                <a:effectLst/>
                <a:latin typeface="Consolas" panose="020B0609020204030204" pitchFamily="49" charset="0"/>
              </a:rPr>
              <a:t>    </a:t>
            </a:r>
            <a:r>
              <a:rPr lang="en-IN" sz="1600" b="0" dirty="0" err="1">
                <a:solidFill>
                  <a:srgbClr val="9CDCFE"/>
                </a:solidFill>
                <a:effectLst/>
                <a:latin typeface="Consolas" panose="020B0609020204030204" pitchFamily="49" charset="0"/>
              </a:rPr>
              <a:t>font-family</a:t>
            </a:r>
            <a:r>
              <a:rPr lang="en-IN" sz="1600" b="0" dirty="0" err="1">
                <a:solidFill>
                  <a:srgbClr val="CCCCCC"/>
                </a:solidFill>
                <a:effectLst/>
                <a:latin typeface="Consolas" panose="020B0609020204030204" pitchFamily="49" charset="0"/>
              </a:rPr>
              <a:t>:</a:t>
            </a:r>
            <a:r>
              <a:rPr lang="en-IN" sz="1600" b="0" dirty="0" err="1">
                <a:solidFill>
                  <a:srgbClr val="CE9178"/>
                </a:solidFill>
                <a:effectLst/>
                <a:latin typeface="Consolas" panose="020B0609020204030204" pitchFamily="49" charset="0"/>
              </a:rPr>
              <a:t>'Gill</a:t>
            </a:r>
            <a:r>
              <a:rPr lang="en-IN" sz="1600" b="0" dirty="0">
                <a:solidFill>
                  <a:srgbClr val="CE9178"/>
                </a:solidFill>
                <a:effectLst/>
                <a:latin typeface="Consolas" panose="020B0609020204030204" pitchFamily="49" charset="0"/>
              </a:rPr>
              <a:t> Sans'</a:t>
            </a:r>
            <a:r>
              <a:rPr lang="en-IN" sz="1600" b="0" dirty="0">
                <a:solidFill>
                  <a:srgbClr val="CCCCCC"/>
                </a:solidFill>
                <a:effectLst/>
                <a:latin typeface="Consolas" panose="020B0609020204030204" pitchFamily="49" charset="0"/>
              </a:rPr>
              <a:t>, </a:t>
            </a:r>
            <a:r>
              <a:rPr lang="en-IN" sz="1600" b="0" dirty="0">
                <a:solidFill>
                  <a:srgbClr val="CE9178"/>
                </a:solidFill>
                <a:effectLst/>
                <a:latin typeface="Consolas" panose="020B0609020204030204" pitchFamily="49" charset="0"/>
              </a:rPr>
              <a:t>'Gill Sans MT'</a:t>
            </a:r>
            <a:r>
              <a:rPr lang="en-IN" sz="1600" b="0" dirty="0">
                <a:solidFill>
                  <a:srgbClr val="CCCCCC"/>
                </a:solidFill>
                <a:effectLst/>
                <a:latin typeface="Consolas" panose="020B0609020204030204" pitchFamily="49" charset="0"/>
              </a:rPr>
              <a:t>, Calibri, </a:t>
            </a:r>
            <a:r>
              <a:rPr lang="en-IN" sz="1600" b="0" dirty="0">
                <a:solidFill>
                  <a:srgbClr val="CE9178"/>
                </a:solidFill>
                <a:effectLst/>
                <a:latin typeface="Consolas" panose="020B0609020204030204" pitchFamily="49" charset="0"/>
              </a:rPr>
              <a:t>'Trebuchet MS'</a:t>
            </a:r>
            <a:r>
              <a:rPr lang="en-IN" sz="1600" b="0" dirty="0">
                <a:solidFill>
                  <a:srgbClr val="CCCCCC"/>
                </a:solidFill>
                <a:effectLst/>
                <a:latin typeface="Consolas" panose="020B0609020204030204" pitchFamily="49" charset="0"/>
              </a:rPr>
              <a:t>, </a:t>
            </a:r>
            <a:r>
              <a:rPr lang="en-IN" sz="1600" b="0" dirty="0">
                <a:solidFill>
                  <a:srgbClr val="CE9178"/>
                </a:solidFill>
                <a:effectLst/>
                <a:latin typeface="Consolas" panose="020B0609020204030204" pitchFamily="49" charset="0"/>
              </a:rPr>
              <a:t>sans-serif</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display</a:t>
            </a:r>
            <a:r>
              <a:rPr lang="en-IN" sz="1600" b="0" dirty="0">
                <a:solidFill>
                  <a:srgbClr val="CCCCCC"/>
                </a:solidFill>
                <a:effectLst/>
                <a:latin typeface="Consolas" panose="020B0609020204030204" pitchFamily="49" charset="0"/>
              </a:rPr>
              <a:t>: </a:t>
            </a:r>
            <a:r>
              <a:rPr lang="en-IN" sz="1600" b="0" dirty="0">
                <a:solidFill>
                  <a:srgbClr val="CE9178"/>
                </a:solidFill>
                <a:effectLst/>
                <a:latin typeface="Consolas" panose="020B0609020204030204" pitchFamily="49" charset="0"/>
              </a:rPr>
              <a:t>flex</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align-items</a:t>
            </a:r>
            <a:r>
              <a:rPr lang="en-IN" sz="1600" b="0" dirty="0">
                <a:solidFill>
                  <a:srgbClr val="CCCCCC"/>
                </a:solidFill>
                <a:effectLst/>
                <a:latin typeface="Consolas" panose="020B0609020204030204" pitchFamily="49" charset="0"/>
              </a:rPr>
              <a:t>: </a:t>
            </a:r>
            <a:r>
              <a:rPr lang="en-IN" sz="1600" b="0" dirty="0" err="1">
                <a:solidFill>
                  <a:srgbClr val="CE9178"/>
                </a:solidFill>
                <a:effectLst/>
                <a:latin typeface="Consolas" panose="020B0609020204030204" pitchFamily="49" charset="0"/>
              </a:rPr>
              <a:t>center</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justify-content</a:t>
            </a:r>
            <a:r>
              <a:rPr lang="en-IN" sz="1600" b="0" dirty="0">
                <a:solidFill>
                  <a:srgbClr val="CCCCCC"/>
                </a:solidFill>
                <a:effectLst/>
                <a:latin typeface="Consolas" panose="020B0609020204030204" pitchFamily="49" charset="0"/>
              </a:rPr>
              <a:t>: </a:t>
            </a:r>
            <a:r>
              <a:rPr lang="en-IN" sz="1600" b="0" dirty="0" err="1">
                <a:solidFill>
                  <a:srgbClr val="CE9178"/>
                </a:solidFill>
                <a:effectLst/>
                <a:latin typeface="Consolas" panose="020B0609020204030204" pitchFamily="49" charset="0"/>
              </a:rPr>
              <a:t>center</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height</a:t>
            </a:r>
            <a:r>
              <a:rPr lang="en-IN" sz="1600" b="0" dirty="0">
                <a:solidFill>
                  <a:srgbClr val="CCCCCC"/>
                </a:solidFill>
                <a:effectLst/>
                <a:latin typeface="Consolas" panose="020B0609020204030204" pitchFamily="49" charset="0"/>
              </a:rPr>
              <a:t>: </a:t>
            </a:r>
            <a:r>
              <a:rPr lang="en-IN" sz="1600" b="0" dirty="0">
                <a:solidFill>
                  <a:srgbClr val="B5CEA8"/>
                </a:solidFill>
                <a:effectLst/>
                <a:latin typeface="Consolas" panose="020B0609020204030204" pitchFamily="49" charset="0"/>
              </a:rPr>
              <a:t>100vh</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font-size</a:t>
            </a:r>
            <a:r>
              <a:rPr lang="en-IN" sz="1600" b="0" dirty="0">
                <a:solidFill>
                  <a:srgbClr val="CCCCCC"/>
                </a:solidFill>
                <a:effectLst/>
                <a:latin typeface="Consolas" panose="020B0609020204030204" pitchFamily="49" charset="0"/>
              </a:rPr>
              <a:t>: </a:t>
            </a:r>
            <a:r>
              <a:rPr lang="en-IN" sz="1600" b="0" dirty="0">
                <a:solidFill>
                  <a:srgbClr val="B5CEA8"/>
                </a:solidFill>
                <a:effectLst/>
                <a:latin typeface="Consolas" panose="020B0609020204030204" pitchFamily="49" charset="0"/>
              </a:rPr>
              <a:t>20px</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font-family</a:t>
            </a:r>
            <a:r>
              <a:rPr lang="en-IN" sz="1600" b="0" dirty="0">
                <a:solidFill>
                  <a:srgbClr val="CCCCCC"/>
                </a:solidFill>
                <a:effectLst/>
                <a:latin typeface="Consolas" panose="020B0609020204030204" pitchFamily="49" charset="0"/>
              </a:rPr>
              <a:t>: </a:t>
            </a:r>
            <a:r>
              <a:rPr lang="en-IN" sz="1600" b="0" dirty="0">
                <a:solidFill>
                  <a:srgbClr val="CE9178"/>
                </a:solidFill>
                <a:effectLst/>
                <a:latin typeface="Consolas" panose="020B0609020204030204" pitchFamily="49" charset="0"/>
              </a:rPr>
              <a:t>monospace</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margin</a:t>
            </a:r>
            <a:r>
              <a:rPr lang="en-IN" sz="1600" b="0" dirty="0">
                <a:solidFill>
                  <a:srgbClr val="CCCCCC"/>
                </a:solidFill>
                <a:effectLst/>
                <a:latin typeface="Consolas" panose="020B0609020204030204" pitchFamily="49" charset="0"/>
              </a:rPr>
              <a:t>: </a:t>
            </a:r>
            <a:r>
              <a:rPr lang="en-IN" sz="1600" b="0" dirty="0">
                <a:solidFill>
                  <a:srgbClr val="B5CEA8"/>
                </a:solidFill>
                <a:effectLst/>
                <a:latin typeface="Consolas" panose="020B0609020204030204" pitchFamily="49" charset="0"/>
              </a:rPr>
              <a:t>0</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background-</a:t>
            </a:r>
            <a:r>
              <a:rPr lang="en-IN" sz="1600" b="0" dirty="0" err="1">
                <a:solidFill>
                  <a:srgbClr val="9CDCFE"/>
                </a:solidFill>
                <a:effectLst/>
                <a:latin typeface="Consolas" panose="020B0609020204030204" pitchFamily="49" charset="0"/>
              </a:rPr>
              <a:t>color</a:t>
            </a:r>
            <a:r>
              <a:rPr lang="en-IN" sz="1600" b="0" dirty="0">
                <a:solidFill>
                  <a:srgbClr val="CCCCCC"/>
                </a:solidFill>
                <a:effectLst/>
                <a:latin typeface="Consolas" panose="020B0609020204030204" pitchFamily="49" charset="0"/>
              </a:rPr>
              <a:t>: </a:t>
            </a:r>
            <a:r>
              <a:rPr lang="en-IN" sz="1600" b="0" dirty="0">
                <a:solidFill>
                  <a:srgbClr val="CE9178"/>
                </a:solidFill>
                <a:effectLst/>
                <a:latin typeface="Consolas" panose="020B0609020204030204" pitchFamily="49" charset="0"/>
              </a:rPr>
              <a:t>black</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err="1">
                <a:solidFill>
                  <a:srgbClr val="9CDCFE"/>
                </a:solidFill>
                <a:effectLst/>
                <a:latin typeface="Consolas" panose="020B0609020204030204" pitchFamily="49" charset="0"/>
              </a:rPr>
              <a:t>color</a:t>
            </a:r>
            <a:r>
              <a:rPr lang="en-IN" sz="1600" b="0" dirty="0">
                <a:solidFill>
                  <a:srgbClr val="CCCCCC"/>
                </a:solidFill>
                <a:effectLst/>
                <a:latin typeface="Consolas" panose="020B0609020204030204" pitchFamily="49" charset="0"/>
              </a:rPr>
              <a:t>: </a:t>
            </a:r>
            <a:r>
              <a:rPr lang="en-IN" sz="1600" b="0" dirty="0" err="1">
                <a:solidFill>
                  <a:srgbClr val="CE9178"/>
                </a:solidFill>
                <a:effectLst/>
                <a:latin typeface="Consolas" panose="020B0609020204030204" pitchFamily="49" charset="0"/>
              </a:rPr>
              <a:t>greenyellow</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border</a:t>
            </a:r>
            <a:r>
              <a:rPr lang="en-IN" sz="1600" b="0" dirty="0">
                <a:solidFill>
                  <a:srgbClr val="CCCCCC"/>
                </a:solidFill>
                <a:effectLst/>
                <a:latin typeface="Consolas" panose="020B0609020204030204" pitchFamily="49" charset="0"/>
              </a:rPr>
              <a:t>: </a:t>
            </a:r>
            <a:r>
              <a:rPr lang="en-IN" sz="1600" b="0" dirty="0">
                <a:solidFill>
                  <a:srgbClr val="B5CEA8"/>
                </a:solidFill>
                <a:effectLst/>
                <a:latin typeface="Consolas" panose="020B0609020204030204" pitchFamily="49" charset="0"/>
              </a:rPr>
              <a:t>4px</a:t>
            </a:r>
            <a:r>
              <a:rPr lang="en-IN" sz="1600" b="0" dirty="0">
                <a:solidFill>
                  <a:srgbClr val="CCCCCC"/>
                </a:solidFill>
                <a:effectLst/>
                <a:latin typeface="Consolas" panose="020B0609020204030204" pitchFamily="49" charset="0"/>
              </a:rPr>
              <a:t> </a:t>
            </a:r>
            <a:r>
              <a:rPr lang="en-IN" sz="1600" b="0" dirty="0">
                <a:solidFill>
                  <a:srgbClr val="CE9178"/>
                </a:solidFill>
                <a:effectLst/>
                <a:latin typeface="Consolas" panose="020B0609020204030204" pitchFamily="49" charset="0"/>
              </a:rPr>
              <a:t>solid</a:t>
            </a:r>
            <a:r>
              <a:rPr lang="en-IN" sz="1600" b="0" dirty="0">
                <a:solidFill>
                  <a:srgbClr val="CCCCCC"/>
                </a:solidFill>
                <a:effectLst/>
                <a:latin typeface="Consolas" panose="020B0609020204030204" pitchFamily="49" charset="0"/>
              </a:rPr>
              <a:t> </a:t>
            </a:r>
            <a:r>
              <a:rPr lang="en-IN" sz="1600" b="0" dirty="0" err="1">
                <a:solidFill>
                  <a:srgbClr val="CE9178"/>
                </a:solidFill>
                <a:effectLst/>
                <a:latin typeface="Consolas" panose="020B0609020204030204" pitchFamily="49" charset="0"/>
              </a:rPr>
              <a:t>greenyellow</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border-radius</a:t>
            </a:r>
            <a:r>
              <a:rPr lang="en-IN" sz="1600" b="0" dirty="0">
                <a:solidFill>
                  <a:srgbClr val="CCCCCC"/>
                </a:solidFill>
                <a:effectLst/>
                <a:latin typeface="Consolas" panose="020B0609020204030204" pitchFamily="49" charset="0"/>
              </a:rPr>
              <a:t>: </a:t>
            </a:r>
            <a:r>
              <a:rPr lang="en-IN" sz="1600" b="0" dirty="0">
                <a:solidFill>
                  <a:srgbClr val="B5CEA8"/>
                </a:solidFill>
                <a:effectLst/>
                <a:latin typeface="Consolas" panose="020B0609020204030204" pitchFamily="49" charset="0"/>
              </a:rPr>
              <a:t>10px</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background-size</a:t>
            </a:r>
            <a:r>
              <a:rPr lang="en-IN" sz="1600" b="0" dirty="0">
                <a:solidFill>
                  <a:srgbClr val="CCCCCC"/>
                </a:solidFill>
                <a:effectLst/>
                <a:latin typeface="Consolas" panose="020B0609020204030204" pitchFamily="49" charset="0"/>
              </a:rPr>
              <a:t>: </a:t>
            </a:r>
            <a:r>
              <a:rPr lang="en-IN" sz="1600" b="0" dirty="0">
                <a:solidFill>
                  <a:srgbClr val="CE9178"/>
                </a:solidFill>
                <a:effectLst/>
                <a:latin typeface="Consolas" panose="020B0609020204030204" pitchFamily="49" charset="0"/>
              </a:rPr>
              <a:t>cover</a:t>
            </a:r>
            <a:r>
              <a:rPr lang="en-IN" sz="1600" b="0" dirty="0">
                <a:solidFill>
                  <a:srgbClr val="CCCCCC"/>
                </a:solidFill>
                <a:effectLst/>
                <a:latin typeface="Consolas" panose="020B0609020204030204" pitchFamily="49" charset="0"/>
              </a:rPr>
              <a:t>; </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background-repeat</a:t>
            </a:r>
            <a:r>
              <a:rPr lang="en-IN" sz="1600" b="0" dirty="0">
                <a:solidFill>
                  <a:srgbClr val="CCCCCC"/>
                </a:solidFill>
                <a:effectLst/>
                <a:latin typeface="Consolas" panose="020B0609020204030204" pitchFamily="49" charset="0"/>
              </a:rPr>
              <a:t>: </a:t>
            </a:r>
            <a:r>
              <a:rPr lang="en-IN" sz="1600" b="0" dirty="0">
                <a:solidFill>
                  <a:srgbClr val="CE9178"/>
                </a:solidFill>
                <a:effectLst/>
                <a:latin typeface="Consolas" panose="020B0609020204030204" pitchFamily="49" charset="0"/>
              </a:rPr>
              <a:t>no-repeat</a:t>
            </a:r>
            <a:r>
              <a:rPr lang="en-IN" sz="1600" b="0" dirty="0">
                <a:solidFill>
                  <a:srgbClr val="CCCCCC"/>
                </a:solidFill>
                <a:effectLst/>
                <a:latin typeface="Consolas" panose="020B0609020204030204" pitchFamily="49" charset="0"/>
              </a:rPr>
              <a:t>; </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background-position</a:t>
            </a:r>
            <a:r>
              <a:rPr lang="en-IN" sz="1600" b="0" dirty="0">
                <a:solidFill>
                  <a:srgbClr val="CCCCCC"/>
                </a:solidFill>
                <a:effectLst/>
                <a:latin typeface="Consolas" panose="020B0609020204030204" pitchFamily="49" charset="0"/>
              </a:rPr>
              <a:t>: </a:t>
            </a:r>
            <a:r>
              <a:rPr lang="en-IN" sz="1600" b="0" dirty="0" err="1">
                <a:solidFill>
                  <a:srgbClr val="CE9178"/>
                </a:solidFill>
                <a:effectLst/>
                <a:latin typeface="Consolas" panose="020B0609020204030204" pitchFamily="49" charset="0"/>
              </a:rPr>
              <a:t>center</a:t>
            </a:r>
            <a:r>
              <a:rPr lang="en-IN" sz="1600" b="0" dirty="0">
                <a:solidFill>
                  <a:srgbClr val="CCCCCC"/>
                </a:solidFill>
                <a:effectLst/>
                <a:latin typeface="Consolas" panose="020B0609020204030204" pitchFamily="49" charset="0"/>
              </a:rPr>
              <a:t> </a:t>
            </a:r>
            <a:r>
              <a:rPr lang="en-IN" sz="1600" b="0" dirty="0" err="1">
                <a:solidFill>
                  <a:srgbClr val="CE9178"/>
                </a:solidFill>
                <a:effectLst/>
                <a:latin typeface="Consolas" panose="020B0609020204030204" pitchFamily="49" charset="0"/>
              </a:rPr>
              <a:t>center</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p>
          <a:p>
            <a:r>
              <a:rPr lang="en-IN" sz="1600" b="0" dirty="0">
                <a:solidFill>
                  <a:srgbClr val="CCCCCC"/>
                </a:solidFill>
                <a:effectLst/>
                <a:latin typeface="Consolas" panose="020B0609020204030204" pitchFamily="49" charset="0"/>
              </a:rPr>
              <a:t>  </a:t>
            </a:r>
          </a:p>
          <a:p>
            <a:br>
              <a:rPr lang="en-IN" sz="1600" b="0" dirty="0">
                <a:solidFill>
                  <a:srgbClr val="CCCCCC"/>
                </a:solidFill>
                <a:effectLst/>
                <a:latin typeface="Consolas" panose="020B0609020204030204" pitchFamily="49" charset="0"/>
              </a:rPr>
            </a:br>
            <a:r>
              <a:rPr lang="en-IN" sz="1600" b="0" dirty="0">
                <a:solidFill>
                  <a:srgbClr val="CCCCCC"/>
                </a:solidFill>
                <a:effectLst/>
                <a:latin typeface="Consolas" panose="020B0609020204030204" pitchFamily="49" charset="0"/>
              </a:rPr>
              <a:t>  </a:t>
            </a:r>
          </a:p>
          <a:p>
            <a:r>
              <a:rPr lang="en-IN" sz="1600" b="0" dirty="0">
                <a:solidFill>
                  <a:srgbClr val="CCCCCC"/>
                </a:solidFill>
                <a:effectLst/>
                <a:latin typeface="Consolas" panose="020B0609020204030204" pitchFamily="49" charset="0"/>
              </a:rPr>
              <a:t>  </a:t>
            </a:r>
            <a:r>
              <a:rPr lang="en-IN" sz="1600" b="0" dirty="0">
                <a:solidFill>
                  <a:srgbClr val="D7BA7D"/>
                </a:solidFill>
                <a:effectLst/>
                <a:latin typeface="Consolas" panose="020B0609020204030204" pitchFamily="49" charset="0"/>
              </a:rPr>
              <a:t>.container</a:t>
            </a:r>
            <a:r>
              <a:rPr lang="en-IN" sz="1600" b="0" dirty="0">
                <a:solidFill>
                  <a:srgbClr val="CCCCCC"/>
                </a:solidFill>
                <a:effectLst/>
                <a:latin typeface="Consolas" panose="020B0609020204030204" pitchFamily="49" charset="0"/>
              </a:rPr>
              <a:t> {</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text-align</a:t>
            </a:r>
            <a:r>
              <a:rPr lang="en-IN" sz="1600" b="0" dirty="0">
                <a:solidFill>
                  <a:srgbClr val="CCCCCC"/>
                </a:solidFill>
                <a:effectLst/>
                <a:latin typeface="Consolas" panose="020B0609020204030204" pitchFamily="49" charset="0"/>
              </a:rPr>
              <a:t>: </a:t>
            </a:r>
            <a:r>
              <a:rPr lang="en-IN" sz="1600" b="0" dirty="0" err="1">
                <a:solidFill>
                  <a:srgbClr val="CE9178"/>
                </a:solidFill>
                <a:effectLst/>
                <a:latin typeface="Consolas" panose="020B0609020204030204" pitchFamily="49" charset="0"/>
              </a:rPr>
              <a:t>center</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border</a:t>
            </a:r>
            <a:r>
              <a:rPr lang="en-IN" sz="1600" b="0" dirty="0">
                <a:solidFill>
                  <a:srgbClr val="CCCCCC"/>
                </a:solidFill>
                <a:effectLst/>
                <a:latin typeface="Consolas" panose="020B0609020204030204" pitchFamily="49" charset="0"/>
              </a:rPr>
              <a:t>: </a:t>
            </a:r>
            <a:r>
              <a:rPr lang="en-IN" sz="1600" b="0" dirty="0">
                <a:solidFill>
                  <a:srgbClr val="B5CEA8"/>
                </a:solidFill>
                <a:effectLst/>
                <a:latin typeface="Consolas" panose="020B0609020204030204" pitchFamily="49" charset="0"/>
              </a:rPr>
              <a:t>4px</a:t>
            </a:r>
            <a:r>
              <a:rPr lang="en-IN" sz="1600" b="0" dirty="0">
                <a:solidFill>
                  <a:srgbClr val="CCCCCC"/>
                </a:solidFill>
                <a:effectLst/>
                <a:latin typeface="Consolas" panose="020B0609020204030204" pitchFamily="49" charset="0"/>
              </a:rPr>
              <a:t> </a:t>
            </a:r>
            <a:r>
              <a:rPr lang="en-IN" sz="1600" b="0" dirty="0">
                <a:solidFill>
                  <a:srgbClr val="CE9178"/>
                </a:solidFill>
                <a:effectLst/>
                <a:latin typeface="Consolas" panose="020B0609020204030204" pitchFamily="49" charset="0"/>
              </a:rPr>
              <a:t>solid</a:t>
            </a:r>
            <a:r>
              <a:rPr lang="en-IN" sz="1600" b="0" dirty="0">
                <a:solidFill>
                  <a:srgbClr val="CCCCCC"/>
                </a:solidFill>
                <a:effectLst/>
                <a:latin typeface="Consolas" panose="020B0609020204030204" pitchFamily="49" charset="0"/>
              </a:rPr>
              <a:t> </a:t>
            </a:r>
            <a:r>
              <a:rPr lang="en-IN" sz="1600" b="0" dirty="0" err="1">
                <a:solidFill>
                  <a:srgbClr val="CE9178"/>
                </a:solidFill>
                <a:effectLst/>
                <a:latin typeface="Consolas" panose="020B0609020204030204" pitchFamily="49" charset="0"/>
              </a:rPr>
              <a:t>greenyellow</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border-radius</a:t>
            </a:r>
            <a:r>
              <a:rPr lang="en-IN" sz="1600" b="0" dirty="0">
                <a:solidFill>
                  <a:srgbClr val="CCCCCC"/>
                </a:solidFill>
                <a:effectLst/>
                <a:latin typeface="Consolas" panose="020B0609020204030204" pitchFamily="49" charset="0"/>
              </a:rPr>
              <a:t>: </a:t>
            </a:r>
            <a:r>
              <a:rPr lang="en-IN" sz="1600" b="0" dirty="0">
                <a:solidFill>
                  <a:srgbClr val="B5CEA8"/>
                </a:solidFill>
                <a:effectLst/>
                <a:latin typeface="Consolas" panose="020B0609020204030204" pitchFamily="49" charset="0"/>
              </a:rPr>
              <a:t>10px</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height</a:t>
            </a:r>
            <a:r>
              <a:rPr lang="en-IN" sz="1600" b="0" dirty="0">
                <a:solidFill>
                  <a:srgbClr val="CCCCCC"/>
                </a:solidFill>
                <a:effectLst/>
                <a:latin typeface="Consolas" panose="020B0609020204030204" pitchFamily="49" charset="0"/>
              </a:rPr>
              <a:t>: </a:t>
            </a:r>
            <a:r>
              <a:rPr lang="en-IN" sz="1600" b="0" dirty="0">
                <a:solidFill>
                  <a:srgbClr val="B5CEA8"/>
                </a:solidFill>
                <a:effectLst/>
                <a:latin typeface="Consolas" panose="020B0609020204030204" pitchFamily="49" charset="0"/>
              </a:rPr>
              <a:t>500px</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width</a:t>
            </a:r>
            <a:r>
              <a:rPr lang="en-IN" sz="1600" b="0" dirty="0">
                <a:solidFill>
                  <a:srgbClr val="CCCCCC"/>
                </a:solidFill>
                <a:effectLst/>
                <a:latin typeface="Consolas" panose="020B0609020204030204" pitchFamily="49" charset="0"/>
              </a:rPr>
              <a:t>:</a:t>
            </a:r>
            <a:r>
              <a:rPr lang="en-IN" sz="1600" b="0" dirty="0">
                <a:solidFill>
                  <a:srgbClr val="B5CEA8"/>
                </a:solidFill>
                <a:effectLst/>
                <a:latin typeface="Consolas" panose="020B0609020204030204" pitchFamily="49" charset="0"/>
              </a:rPr>
              <a:t>300px</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p>
          <a:p>
            <a:r>
              <a:rPr lang="en-IN" sz="1600" b="0" dirty="0">
                <a:solidFill>
                  <a:srgbClr val="CCCCCC"/>
                </a:solidFill>
                <a:effectLst/>
                <a:latin typeface="Consolas" panose="020B0609020204030204" pitchFamily="49" charset="0"/>
              </a:rPr>
              <a:t>    </a:t>
            </a:r>
          </a:p>
          <a:p>
            <a:r>
              <a:rPr lang="en-IN" sz="1600" b="0" dirty="0">
                <a:solidFill>
                  <a:srgbClr val="CCCCCC"/>
                </a:solidFill>
                <a:effectLst/>
                <a:latin typeface="Consolas" panose="020B0609020204030204" pitchFamily="49" charset="0"/>
              </a:rPr>
              <a:t>  }</a:t>
            </a:r>
          </a:p>
          <a:p>
            <a:r>
              <a:rPr lang="en-IN" sz="1600" b="0" dirty="0">
                <a:solidFill>
                  <a:srgbClr val="CCCCCC"/>
                </a:solidFill>
                <a:effectLst/>
                <a:latin typeface="Consolas" panose="020B0609020204030204" pitchFamily="49" charset="0"/>
              </a:rPr>
              <a:t>  </a:t>
            </a:r>
            <a:r>
              <a:rPr lang="en-IN" sz="1600" b="0" dirty="0">
                <a:solidFill>
                  <a:srgbClr val="D7BA7D"/>
                </a:solidFill>
                <a:effectLst/>
                <a:latin typeface="Consolas" panose="020B0609020204030204" pitchFamily="49" charset="0"/>
              </a:rPr>
              <a:t>.</a:t>
            </a:r>
            <a:r>
              <a:rPr lang="en-IN" sz="1600" b="0" dirty="0" err="1">
                <a:solidFill>
                  <a:srgbClr val="D7BA7D"/>
                </a:solidFill>
                <a:effectLst/>
                <a:latin typeface="Consolas" panose="020B0609020204030204" pitchFamily="49" charset="0"/>
              </a:rPr>
              <a:t>container:hover</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r>
              <a:rPr lang="en-IN" sz="1600" b="0" dirty="0">
                <a:solidFill>
                  <a:srgbClr val="9CDCFE"/>
                </a:solidFill>
                <a:effectLst/>
                <a:latin typeface="Consolas" panose="020B0609020204030204" pitchFamily="49" charset="0"/>
              </a:rPr>
              <a:t>box-shadow</a:t>
            </a:r>
            <a:r>
              <a:rPr lang="en-IN" sz="1600" b="0" dirty="0">
                <a:solidFill>
                  <a:srgbClr val="CCCCCC"/>
                </a:solidFill>
                <a:effectLst/>
                <a:latin typeface="Consolas" panose="020B0609020204030204" pitchFamily="49" charset="0"/>
              </a:rPr>
              <a:t>: </a:t>
            </a:r>
            <a:r>
              <a:rPr lang="en-IN" sz="1600" b="0" dirty="0">
                <a:solidFill>
                  <a:srgbClr val="B5CEA8"/>
                </a:solidFill>
                <a:effectLst/>
                <a:latin typeface="Consolas" panose="020B0609020204030204" pitchFamily="49" charset="0"/>
              </a:rPr>
              <a:t>10px</a:t>
            </a:r>
            <a:r>
              <a:rPr lang="en-IN" sz="1600" b="0" dirty="0">
                <a:solidFill>
                  <a:srgbClr val="CCCCCC"/>
                </a:solidFill>
                <a:effectLst/>
                <a:latin typeface="Consolas" panose="020B0609020204030204" pitchFamily="49" charset="0"/>
              </a:rPr>
              <a:t> </a:t>
            </a:r>
            <a:r>
              <a:rPr lang="en-IN" sz="1600" b="0" dirty="0">
                <a:solidFill>
                  <a:srgbClr val="B5CEA8"/>
                </a:solidFill>
                <a:effectLst/>
                <a:latin typeface="Consolas" panose="020B0609020204030204" pitchFamily="49" charset="0"/>
              </a:rPr>
              <a:t>20px</a:t>
            </a:r>
            <a:r>
              <a:rPr lang="en-IN" sz="1600" b="0" dirty="0">
                <a:solidFill>
                  <a:srgbClr val="CCCCCC"/>
                </a:solidFill>
                <a:effectLst/>
                <a:latin typeface="Consolas" panose="020B0609020204030204" pitchFamily="49" charset="0"/>
              </a:rPr>
              <a:t> </a:t>
            </a:r>
            <a:r>
              <a:rPr lang="en-IN" sz="1600" b="0" dirty="0">
                <a:solidFill>
                  <a:srgbClr val="B5CEA8"/>
                </a:solidFill>
                <a:effectLst/>
                <a:latin typeface="Consolas" panose="020B0609020204030204" pitchFamily="49" charset="0"/>
              </a:rPr>
              <a:t>0</a:t>
            </a:r>
            <a:r>
              <a:rPr lang="en-IN" sz="1600" b="0" dirty="0">
                <a:solidFill>
                  <a:srgbClr val="CCCCCC"/>
                </a:solidFill>
                <a:effectLst/>
                <a:latin typeface="Consolas" panose="020B0609020204030204" pitchFamily="49" charset="0"/>
              </a:rPr>
              <a:t> </a:t>
            </a:r>
            <a:r>
              <a:rPr lang="en-IN" sz="1600" b="0" dirty="0">
                <a:solidFill>
                  <a:srgbClr val="CE9178"/>
                </a:solidFill>
                <a:effectLst/>
                <a:latin typeface="Consolas" panose="020B0609020204030204" pitchFamily="49" charset="0"/>
              </a:rPr>
              <a:t>black</a:t>
            </a:r>
            <a:r>
              <a:rPr lang="en-IN" sz="1600" b="0" dirty="0">
                <a:solidFill>
                  <a:srgbClr val="CCCCCC"/>
                </a:solidFill>
                <a:effectLst/>
                <a:latin typeface="Consolas" panose="020B0609020204030204" pitchFamily="49" charset="0"/>
              </a:rPr>
              <a:t>;</a:t>
            </a:r>
          </a:p>
          <a:p>
            <a:r>
              <a:rPr lang="en-IN" sz="1600" b="0" dirty="0">
                <a:solidFill>
                  <a:srgbClr val="CCCCCC"/>
                </a:solidFill>
                <a:effectLst/>
                <a:latin typeface="Consolas" panose="020B0609020204030204" pitchFamily="49" charset="0"/>
              </a:rPr>
              <a:t>  }</a:t>
            </a:r>
          </a:p>
          <a:p>
            <a:endParaRPr lang="en-IN" sz="1600" dirty="0"/>
          </a:p>
        </p:txBody>
      </p:sp>
      <p:sp>
        <p:nvSpPr>
          <p:cNvPr id="5" name="TextBox 4">
            <a:extLst>
              <a:ext uri="{FF2B5EF4-FFF2-40B4-BE49-F238E27FC236}">
                <a16:creationId xmlns:a16="http://schemas.microsoft.com/office/drawing/2014/main" id="{4C58E35E-ECCD-A1F4-43A5-441F6D3DF04A}"/>
              </a:ext>
            </a:extLst>
          </p:cNvPr>
          <p:cNvSpPr txBox="1"/>
          <p:nvPr/>
        </p:nvSpPr>
        <p:spPr>
          <a:xfrm>
            <a:off x="6553200" y="2095500"/>
            <a:ext cx="5334000" cy="7848302"/>
          </a:xfrm>
          <a:prstGeom prst="rect">
            <a:avLst/>
          </a:prstGeom>
          <a:noFill/>
        </p:spPr>
        <p:txBody>
          <a:bodyPr wrap="square" rtlCol="0">
            <a:spAutoFit/>
          </a:bodyPr>
          <a:lstStyle/>
          <a:p>
            <a:r>
              <a:rPr lang="en-IN" sz="1400" b="0" dirty="0">
                <a:solidFill>
                  <a:srgbClr val="CCCCCC"/>
                </a:solidFill>
                <a:effectLst/>
                <a:latin typeface="Consolas" panose="020B0609020204030204" pitchFamily="49" charset="0"/>
              </a:rPr>
              <a:t>  </a:t>
            </a:r>
            <a:r>
              <a:rPr lang="en-IN" sz="1400" b="0" dirty="0">
                <a:solidFill>
                  <a:srgbClr val="D7BA7D"/>
                </a:solidFill>
                <a:effectLst/>
                <a:latin typeface="Consolas" panose="020B0609020204030204" pitchFamily="49" charset="0"/>
              </a:rPr>
              <a:t>#quote-container</a:t>
            </a:r>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margin-bottom</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border-bottom</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2px</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solid</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black</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border-radius</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10px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background-</a:t>
            </a:r>
            <a:r>
              <a:rPr lang="en-IN" sz="1400" b="0" dirty="0" err="1">
                <a:solidFill>
                  <a:srgbClr val="9CDCFE"/>
                </a:solidFill>
                <a:effectLst/>
                <a:latin typeface="Consolas" panose="020B0609020204030204" pitchFamily="49" charset="0"/>
              </a:rPr>
              <a:t>color</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black</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color</a:t>
            </a:r>
            <a:r>
              <a:rPr lang="en-IN" sz="1400" b="0" dirty="0">
                <a:solidFill>
                  <a:srgbClr val="CCCCCC"/>
                </a:solidFill>
                <a:effectLst/>
                <a:latin typeface="Consolas" panose="020B0609020204030204" pitchFamily="49" charset="0"/>
              </a:rPr>
              <a:t>: </a:t>
            </a:r>
            <a:r>
              <a:rPr lang="en-IN" sz="1400" b="0" dirty="0" err="1">
                <a:solidFill>
                  <a:srgbClr val="CE9178"/>
                </a:solidFill>
                <a:effectLst/>
                <a:latin typeface="Consolas" panose="020B0609020204030204" pitchFamily="49" charset="0"/>
              </a:rPr>
              <a:t>greenyellow</a:t>
            </a:r>
            <a:r>
              <a:rPr lang="en-IN" sz="1400" b="0" dirty="0">
                <a:solidFill>
                  <a:srgbClr val="CCCCCC"/>
                </a:solidFill>
                <a:effectLst/>
                <a:latin typeface="Consolas" panose="020B0609020204030204" pitchFamily="49" charset="0"/>
              </a:rPr>
              <a:t>(</a:t>
            </a:r>
            <a:r>
              <a:rPr lang="en-IN" sz="1400" b="0" dirty="0">
                <a:solidFill>
                  <a:srgbClr val="B5CEA8"/>
                </a:solidFill>
                <a:effectLst/>
                <a:latin typeface="Consolas" panose="020B0609020204030204" pitchFamily="49" charset="0"/>
              </a:rPr>
              <a:t>235</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229</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35</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width</a:t>
            </a:r>
            <a:r>
              <a:rPr lang="en-IN" sz="1400" b="0" dirty="0">
                <a:solidFill>
                  <a:srgbClr val="CCCCCC"/>
                </a:solidFill>
                <a:effectLst/>
                <a:latin typeface="Consolas" panose="020B0609020204030204" pitchFamily="49" charset="0"/>
              </a:rPr>
              <a:t>:</a:t>
            </a:r>
            <a:r>
              <a:rPr lang="en-IN" sz="1400" b="0" dirty="0">
                <a:solidFill>
                  <a:srgbClr val="B5CEA8"/>
                </a:solidFill>
                <a:effectLst/>
                <a:latin typeface="Consolas" panose="020B0609020204030204" pitchFamily="49" charset="0"/>
              </a:rPr>
              <a:t>300px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err="1">
                <a:solidFill>
                  <a:srgbClr val="D7BA7D"/>
                </a:solidFill>
                <a:effectLst/>
                <a:latin typeface="Consolas" panose="020B0609020204030204" pitchFamily="49" charset="0"/>
              </a:rPr>
              <a:t>textarea</a:t>
            </a:r>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width</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250px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height</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50px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margin-bottom</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10px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background-color</a:t>
            </a:r>
            <a:r>
              <a:rPr lang="en-IN" sz="1400" b="0" dirty="0" err="1">
                <a:solidFill>
                  <a:srgbClr val="CCCCCC"/>
                </a:solidFill>
                <a:effectLst/>
                <a:latin typeface="Consolas" panose="020B0609020204030204" pitchFamily="49" charset="0"/>
              </a:rPr>
              <a:t>:</a:t>
            </a:r>
            <a:r>
              <a:rPr lang="en-IN" sz="1400" b="0" dirty="0" err="1">
                <a:solidFill>
                  <a:srgbClr val="CE9178"/>
                </a:solidFill>
                <a:effectLst/>
                <a:latin typeface="Consolas" panose="020B0609020204030204" pitchFamily="49" charset="0"/>
              </a:rPr>
              <a:t>black</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border</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2px</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solid</a:t>
            </a:r>
            <a:r>
              <a:rPr lang="en-IN" sz="1400" b="0" dirty="0">
                <a:solidFill>
                  <a:srgbClr val="CCCCCC"/>
                </a:solidFill>
                <a:effectLst/>
                <a:latin typeface="Consolas" panose="020B0609020204030204" pitchFamily="49" charset="0"/>
              </a:rPr>
              <a:t> </a:t>
            </a:r>
            <a:r>
              <a:rPr lang="en-IN" sz="1400" b="0" dirty="0" err="1">
                <a:solidFill>
                  <a:srgbClr val="CE9178"/>
                </a:solidFill>
                <a:effectLst/>
                <a:latin typeface="Consolas" panose="020B0609020204030204" pitchFamily="49" charset="0"/>
              </a:rPr>
              <a:t>greenyellow</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color</a:t>
            </a:r>
            <a:r>
              <a:rPr lang="en-IN" sz="1400" b="0" dirty="0">
                <a:solidFill>
                  <a:srgbClr val="CCCCCC"/>
                </a:solidFill>
                <a:effectLst/>
                <a:latin typeface="Consolas" panose="020B0609020204030204" pitchFamily="49" charset="0"/>
              </a:rPr>
              <a:t>: </a:t>
            </a:r>
            <a:r>
              <a:rPr lang="en-IN" sz="1400" b="0" dirty="0" err="1">
                <a:solidFill>
                  <a:srgbClr val="CE9178"/>
                </a:solidFill>
                <a:effectLst/>
                <a:latin typeface="Consolas" panose="020B0609020204030204" pitchFamily="49" charset="0"/>
              </a:rPr>
              <a:t>greenyellow</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font-size</a:t>
            </a:r>
            <a:r>
              <a:rPr lang="en-IN" sz="1400" b="0" dirty="0">
                <a:solidFill>
                  <a:srgbClr val="CCCCCC"/>
                </a:solidFill>
                <a:effectLst/>
                <a:latin typeface="Consolas" panose="020B0609020204030204" pitchFamily="49" charset="0"/>
              </a:rPr>
              <a:t>:</a:t>
            </a:r>
            <a:r>
              <a:rPr lang="en-IN" sz="1400" b="0" dirty="0">
                <a:solidFill>
                  <a:srgbClr val="B5CEA8"/>
                </a:solidFill>
                <a:effectLst/>
                <a:latin typeface="Consolas" panose="020B0609020204030204" pitchFamily="49" charset="0"/>
              </a:rPr>
              <a:t>15px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font-weight</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500</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font-family</a:t>
            </a:r>
            <a:r>
              <a:rPr lang="en-IN" sz="1400" b="0" dirty="0" err="1">
                <a:solidFill>
                  <a:srgbClr val="CCCCCC"/>
                </a:solidFill>
                <a:effectLst/>
                <a:latin typeface="Consolas" panose="020B0609020204030204" pitchFamily="49" charset="0"/>
              </a:rPr>
              <a:t>:cursive</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border-radius</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10px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padding</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10px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err="1">
                <a:solidFill>
                  <a:srgbClr val="D7BA7D"/>
                </a:solidFill>
                <a:effectLst/>
                <a:latin typeface="Consolas" panose="020B0609020204030204" pitchFamily="49" charset="0"/>
              </a:rPr>
              <a:t>textarea</a:t>
            </a:r>
            <a:r>
              <a:rPr lang="en-IN" sz="1400" b="0" dirty="0">
                <a:solidFill>
                  <a:srgbClr val="D7BA7D"/>
                </a:solidFill>
                <a:effectLst/>
                <a:latin typeface="Consolas" panose="020B0609020204030204" pitchFamily="49" charset="0"/>
              </a:rPr>
              <a:t>::placeholder</a:t>
            </a:r>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color</a:t>
            </a:r>
            <a:r>
              <a:rPr lang="en-IN" sz="1400" b="0" dirty="0">
                <a:solidFill>
                  <a:srgbClr val="CCCCCC"/>
                </a:solidFill>
                <a:effectLst/>
                <a:latin typeface="Consolas" panose="020B0609020204030204" pitchFamily="49" charset="0"/>
              </a:rPr>
              <a:t>: </a:t>
            </a:r>
            <a:r>
              <a:rPr lang="en-IN" sz="1400" b="0" dirty="0" err="1">
                <a:solidFill>
                  <a:srgbClr val="CE9178"/>
                </a:solidFill>
                <a:effectLst/>
                <a:latin typeface="Consolas" panose="020B0609020204030204" pitchFamily="49" charset="0"/>
              </a:rPr>
              <a:t>greenyellow</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font-style</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italic</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font-family</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monospace</a:t>
            </a:r>
            <a:r>
              <a:rPr lang="en-IN" sz="1400" b="0" dirty="0">
                <a:solidFill>
                  <a:srgbClr val="CCCCCC"/>
                </a:solidFill>
                <a:effectLst/>
                <a:latin typeface="Consolas" panose="020B0609020204030204" pitchFamily="49" charset="0"/>
              </a:rPr>
              <a:t>;</a:t>
            </a:r>
          </a:p>
          <a:p>
            <a:br>
              <a:rPr lang="en-IN" sz="1400" b="0" dirty="0">
                <a:solidFill>
                  <a:srgbClr val="CCCCCC"/>
                </a:solidFill>
                <a:effectLst/>
                <a:latin typeface="Consolas" panose="020B0609020204030204" pitchFamily="49" charset="0"/>
              </a:rPr>
            </a:b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D7BA7D"/>
                </a:solidFill>
                <a:effectLst/>
                <a:latin typeface="Consolas" panose="020B0609020204030204" pitchFamily="49" charset="0"/>
              </a:rPr>
              <a:t>.</a:t>
            </a:r>
            <a:r>
              <a:rPr lang="en-IN" sz="1400" b="0" dirty="0" err="1">
                <a:solidFill>
                  <a:srgbClr val="D7BA7D"/>
                </a:solidFill>
                <a:effectLst/>
                <a:latin typeface="Consolas" panose="020B0609020204030204" pitchFamily="49" charset="0"/>
              </a:rPr>
              <a:t>cont</a:t>
            </a:r>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position</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absolute</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top</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0</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text-decoration</a:t>
            </a:r>
            <a:r>
              <a:rPr lang="en-IN" sz="1400" b="0" dirty="0" err="1">
                <a:solidFill>
                  <a:srgbClr val="CCCCCC"/>
                </a:solidFill>
                <a:effectLst/>
                <a:latin typeface="Consolas" panose="020B0609020204030204" pitchFamily="49" charset="0"/>
              </a:rPr>
              <a:t>:</a:t>
            </a:r>
            <a:r>
              <a:rPr lang="en-IN" sz="1400" b="0" dirty="0" err="1">
                <a:solidFill>
                  <a:srgbClr val="CE9178"/>
                </a:solidFill>
                <a:effectLst/>
                <a:latin typeface="Consolas" panose="020B0609020204030204" pitchFamily="49" charset="0"/>
              </a:rPr>
              <a:t>wavy</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font-family</a:t>
            </a:r>
            <a:r>
              <a:rPr lang="en-IN" sz="1400" b="0" dirty="0" err="1">
                <a:solidFill>
                  <a:srgbClr val="CCCCCC"/>
                </a:solidFill>
                <a:effectLst/>
                <a:latin typeface="Consolas" panose="020B0609020204030204" pitchFamily="49" charset="0"/>
              </a:rPr>
              <a:t>:</a:t>
            </a:r>
            <a:r>
              <a:rPr lang="en-IN" sz="1400" b="0" dirty="0" err="1">
                <a:solidFill>
                  <a:srgbClr val="CE9178"/>
                </a:solidFill>
                <a:effectLst/>
                <a:latin typeface="Consolas" panose="020B0609020204030204" pitchFamily="49" charset="0"/>
              </a:rPr>
              <a:t>monospace</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font-size</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30px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margin-top</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endParaRPr lang="en-IN" sz="1400" dirty="0"/>
          </a:p>
        </p:txBody>
      </p:sp>
      <p:sp>
        <p:nvSpPr>
          <p:cNvPr id="6" name="TextBox 5">
            <a:extLst>
              <a:ext uri="{FF2B5EF4-FFF2-40B4-BE49-F238E27FC236}">
                <a16:creationId xmlns:a16="http://schemas.microsoft.com/office/drawing/2014/main" id="{6D5B514B-0E33-01C8-1DDB-C8A9F567F378}"/>
              </a:ext>
            </a:extLst>
          </p:cNvPr>
          <p:cNvSpPr txBox="1"/>
          <p:nvPr/>
        </p:nvSpPr>
        <p:spPr>
          <a:xfrm>
            <a:off x="12282948" y="114300"/>
            <a:ext cx="5334000" cy="8494633"/>
          </a:xfrm>
          <a:prstGeom prst="rect">
            <a:avLst/>
          </a:prstGeom>
          <a:noFill/>
        </p:spPr>
        <p:txBody>
          <a:bodyPr wrap="square" rtlCol="0">
            <a:spAutoFit/>
          </a:bodyPr>
          <a:lstStyle/>
          <a:p>
            <a:r>
              <a:rPr lang="en-IN" sz="1400" b="0" dirty="0">
                <a:solidFill>
                  <a:srgbClr val="9CDCFE"/>
                </a:solidFill>
                <a:effectLst/>
                <a:latin typeface="Consolas" panose="020B0609020204030204" pitchFamily="49" charset="0"/>
              </a:rPr>
              <a:t>border-radius</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5px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color</a:t>
            </a:r>
            <a:r>
              <a:rPr lang="en-IN" sz="1400" b="0" dirty="0">
                <a:solidFill>
                  <a:srgbClr val="CCCCCC"/>
                </a:solidFill>
                <a:effectLst/>
                <a:latin typeface="Consolas" panose="020B0609020204030204" pitchFamily="49" charset="0"/>
              </a:rPr>
              <a:t>: </a:t>
            </a:r>
            <a:r>
              <a:rPr lang="en-IN" sz="1400" b="0" dirty="0" err="1">
                <a:solidFill>
                  <a:srgbClr val="CE9178"/>
                </a:solidFill>
                <a:effectLst/>
                <a:latin typeface="Consolas" panose="020B0609020204030204" pitchFamily="49" charset="0"/>
              </a:rPr>
              <a:t>greenyellow</a:t>
            </a:r>
            <a:r>
              <a:rPr lang="en-IN" sz="1400" b="0" dirty="0">
                <a:solidFill>
                  <a:srgbClr val="CCCCCC"/>
                </a:solidFill>
                <a:effectLst/>
                <a:latin typeface="Consolas" panose="020B0609020204030204" pitchFamily="49" charset="0"/>
              </a:rPr>
              <a:t>(</a:t>
            </a:r>
            <a:r>
              <a:rPr lang="en-IN" sz="1400" b="0" dirty="0">
                <a:solidFill>
                  <a:srgbClr val="B5CEA8"/>
                </a:solidFill>
                <a:effectLst/>
                <a:latin typeface="Consolas" panose="020B0609020204030204" pitchFamily="49" charset="0"/>
              </a:rPr>
              <a:t>235</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229</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35</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display</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inline-block</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font-weight</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900px</a:t>
            </a:r>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a:solidFill>
                  <a:srgbClr val="D7BA7D"/>
                </a:solidFill>
                <a:effectLst/>
                <a:latin typeface="Consolas" panose="020B0609020204030204" pitchFamily="49" charset="0"/>
              </a:rPr>
              <a:t>.hr1</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border</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2px</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solid</a:t>
            </a:r>
            <a:r>
              <a:rPr lang="en-IN" sz="1400" b="0" dirty="0">
                <a:solidFill>
                  <a:srgbClr val="CCCCCC"/>
                </a:solidFill>
                <a:effectLst/>
                <a:latin typeface="Consolas" panose="020B0609020204030204" pitchFamily="49" charset="0"/>
              </a:rPr>
              <a:t> </a:t>
            </a:r>
            <a:r>
              <a:rPr lang="en-IN" sz="1400" b="0" dirty="0" err="1">
                <a:solidFill>
                  <a:srgbClr val="CE9178"/>
                </a:solidFill>
                <a:effectLst/>
                <a:latin typeface="Consolas" panose="020B0609020204030204" pitchFamily="49" charset="0"/>
              </a:rPr>
              <a:t>greenyellow</a:t>
            </a:r>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a:solidFill>
                  <a:srgbClr val="D7BA7D"/>
                </a:solidFill>
                <a:effectLst/>
                <a:latin typeface="Consolas" panose="020B0609020204030204" pitchFamily="49" charset="0"/>
              </a:rPr>
              <a:t>.cont2</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position</a:t>
            </a:r>
            <a:r>
              <a:rPr lang="en-IN" sz="1400" b="0" dirty="0" err="1">
                <a:solidFill>
                  <a:srgbClr val="CCCCCC"/>
                </a:solidFill>
                <a:effectLst/>
                <a:latin typeface="Consolas" panose="020B0609020204030204" pitchFamily="49" charset="0"/>
              </a:rPr>
              <a:t>:</a:t>
            </a:r>
            <a:r>
              <a:rPr lang="en-IN" sz="1400" b="0" dirty="0" err="1">
                <a:solidFill>
                  <a:srgbClr val="CE9178"/>
                </a:solidFill>
                <a:effectLst/>
                <a:latin typeface="Consolas" panose="020B0609020204030204" pitchFamily="49" charset="0"/>
              </a:rPr>
              <a:t>absolute</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top</a:t>
            </a:r>
            <a:r>
              <a:rPr lang="en-IN" sz="1400" b="0" dirty="0">
                <a:solidFill>
                  <a:srgbClr val="CCCCCC"/>
                </a:solidFill>
                <a:effectLst/>
                <a:latin typeface="Consolas" panose="020B0609020204030204" pitchFamily="49" charset="0"/>
              </a:rPr>
              <a:t>:</a:t>
            </a:r>
            <a:r>
              <a:rPr lang="en-IN" sz="1400" b="0" dirty="0">
                <a:solidFill>
                  <a:srgbClr val="B5CEA8"/>
                </a:solidFill>
                <a:effectLst/>
                <a:latin typeface="Consolas" panose="020B0609020204030204" pitchFamily="49" charset="0"/>
              </a:rPr>
              <a:t>500px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width</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300px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a:solidFill>
                  <a:srgbClr val="D7BA7D"/>
                </a:solidFill>
                <a:effectLst/>
                <a:latin typeface="Consolas" panose="020B0609020204030204" pitchFamily="49" charset="0"/>
              </a:rPr>
              <a:t>button</a:t>
            </a:r>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position</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absolute</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top</a:t>
            </a:r>
            <a:r>
              <a:rPr lang="en-IN" sz="1400" b="0" dirty="0">
                <a:solidFill>
                  <a:srgbClr val="CCCCCC"/>
                </a:solidFill>
                <a:effectLst/>
                <a:latin typeface="Consolas" panose="020B0609020204030204" pitchFamily="49" charset="0"/>
              </a:rPr>
              <a:t>:</a:t>
            </a:r>
            <a:r>
              <a:rPr lang="en-IN" sz="1400" b="0" dirty="0">
                <a:solidFill>
                  <a:srgbClr val="B5CEA8"/>
                </a:solidFill>
                <a:effectLst/>
                <a:latin typeface="Consolas" panose="020B0609020204030204" pitchFamily="49" charset="0"/>
              </a:rPr>
              <a:t>52.5%</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right</a:t>
            </a:r>
            <a:r>
              <a:rPr lang="en-IN" sz="1400" b="0" dirty="0">
                <a:solidFill>
                  <a:srgbClr val="CCCCCC"/>
                </a:solidFill>
                <a:effectLst/>
                <a:latin typeface="Consolas" panose="020B0609020204030204" pitchFamily="49" charset="0"/>
              </a:rPr>
              <a:t>:</a:t>
            </a:r>
            <a:r>
              <a:rPr lang="en-IN" sz="1400" b="0" dirty="0">
                <a:solidFill>
                  <a:srgbClr val="B5CEA8"/>
                </a:solidFill>
                <a:effectLst/>
                <a:latin typeface="Consolas" panose="020B0609020204030204" pitchFamily="49" charset="0"/>
              </a:rPr>
              <a:t>42.5%</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font-family</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monospace</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padding</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10px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cursor</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pointer</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background-color</a:t>
            </a:r>
            <a:r>
              <a:rPr lang="en-IN" sz="1400" b="0" dirty="0" err="1">
                <a:solidFill>
                  <a:srgbClr val="CCCCCC"/>
                </a:solidFill>
                <a:effectLst/>
                <a:latin typeface="Consolas" panose="020B0609020204030204" pitchFamily="49" charset="0"/>
              </a:rPr>
              <a:t>:</a:t>
            </a:r>
            <a:r>
              <a:rPr lang="en-IN" sz="1400" b="0" dirty="0" err="1">
                <a:solidFill>
                  <a:srgbClr val="CE9178"/>
                </a:solidFill>
                <a:effectLst/>
                <a:latin typeface="Consolas" panose="020B0609020204030204" pitchFamily="49" charset="0"/>
              </a:rPr>
              <a:t>black</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border</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2px</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solid</a:t>
            </a:r>
            <a:r>
              <a:rPr lang="en-IN" sz="1400" b="0" dirty="0">
                <a:solidFill>
                  <a:srgbClr val="CCCCCC"/>
                </a:solidFill>
                <a:effectLst/>
                <a:latin typeface="Consolas" panose="020B0609020204030204" pitchFamily="49" charset="0"/>
              </a:rPr>
              <a:t> </a:t>
            </a:r>
            <a:r>
              <a:rPr lang="en-IN" sz="1400" b="0" dirty="0" err="1">
                <a:solidFill>
                  <a:srgbClr val="CE9178"/>
                </a:solidFill>
                <a:effectLst/>
                <a:latin typeface="Consolas" panose="020B0609020204030204" pitchFamily="49" charset="0"/>
              </a:rPr>
              <a:t>greenyellow</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color</a:t>
            </a:r>
            <a:r>
              <a:rPr lang="en-IN" sz="1400" b="0" dirty="0">
                <a:solidFill>
                  <a:srgbClr val="CCCCCC"/>
                </a:solidFill>
                <a:effectLst/>
                <a:latin typeface="Consolas" panose="020B0609020204030204" pitchFamily="49" charset="0"/>
              </a:rPr>
              <a:t>: </a:t>
            </a:r>
            <a:r>
              <a:rPr lang="en-IN" sz="1400" b="0" dirty="0" err="1">
                <a:solidFill>
                  <a:srgbClr val="CE9178"/>
                </a:solidFill>
                <a:effectLst/>
                <a:latin typeface="Consolas" panose="020B0609020204030204" pitchFamily="49" charset="0"/>
              </a:rPr>
              <a:t>greenyellow</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a:solidFill>
                  <a:srgbClr val="D7BA7D"/>
                </a:solidFill>
                <a:effectLst/>
                <a:latin typeface="Consolas" panose="020B0609020204030204" pitchFamily="49" charset="0"/>
              </a:rPr>
              <a:t>#result</a:t>
            </a:r>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font-weight</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bold</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position</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absolute</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top</a:t>
            </a:r>
            <a:r>
              <a:rPr lang="en-IN" sz="1400" b="0" dirty="0">
                <a:solidFill>
                  <a:srgbClr val="CCCCCC"/>
                </a:solidFill>
                <a:effectLst/>
                <a:latin typeface="Consolas" panose="020B0609020204030204" pitchFamily="49" charset="0"/>
              </a:rPr>
              <a:t>:</a:t>
            </a:r>
            <a:r>
              <a:rPr lang="en-IN" sz="1400" b="0" dirty="0">
                <a:solidFill>
                  <a:srgbClr val="B5CEA8"/>
                </a:solidFill>
                <a:effectLst/>
                <a:latin typeface="Consolas" panose="020B0609020204030204" pitchFamily="49" charset="0"/>
              </a:rPr>
              <a:t>60%</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err="1">
                <a:solidFill>
                  <a:srgbClr val="D7BA7D"/>
                </a:solidFill>
                <a:effectLst/>
                <a:latin typeface="Consolas" panose="020B0609020204030204" pitchFamily="49" charset="0"/>
              </a:rPr>
              <a:t>button:hover</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background</a:t>
            </a:r>
            <a:r>
              <a:rPr lang="en-IN" sz="1400" b="0" dirty="0">
                <a:solidFill>
                  <a:srgbClr val="CCCCCC"/>
                </a:solidFill>
                <a:effectLst/>
                <a:latin typeface="Consolas" panose="020B0609020204030204" pitchFamily="49" charset="0"/>
              </a:rPr>
              <a:t>: </a:t>
            </a:r>
            <a:r>
              <a:rPr lang="en-IN" sz="1400" b="0" dirty="0" err="1">
                <a:solidFill>
                  <a:srgbClr val="DCDCAA"/>
                </a:solidFill>
                <a:effectLst/>
                <a:latin typeface="Consolas" panose="020B0609020204030204" pitchFamily="49" charset="0"/>
              </a:rPr>
              <a:t>rgb</a:t>
            </a:r>
            <a:r>
              <a:rPr lang="en-IN" sz="1400" b="0" dirty="0">
                <a:solidFill>
                  <a:srgbClr val="CCCCCC"/>
                </a:solidFill>
                <a:effectLst/>
                <a:latin typeface="Consolas" panose="020B0609020204030204" pitchFamily="49" charset="0"/>
              </a:rPr>
              <a:t>(</a:t>
            </a:r>
            <a:r>
              <a:rPr lang="en-IN" sz="1400" b="0" dirty="0">
                <a:solidFill>
                  <a:srgbClr val="B5CEA8"/>
                </a:solidFill>
                <a:effectLst/>
                <a:latin typeface="Consolas" panose="020B0609020204030204" pitchFamily="49" charset="0"/>
              </a:rPr>
              <a:t>136</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222</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7</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border</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2px</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solid</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black</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color</a:t>
            </a:r>
            <a:r>
              <a:rPr lang="en-IN" sz="1400" b="0" dirty="0">
                <a:solidFill>
                  <a:srgbClr val="CCCCCC"/>
                </a:solidFill>
                <a:effectLst/>
                <a:latin typeface="Consolas" panose="020B0609020204030204" pitchFamily="49" charset="0"/>
              </a:rPr>
              <a:t>: </a:t>
            </a:r>
            <a:r>
              <a:rPr lang="en-IN" sz="1400" b="0" dirty="0">
                <a:solidFill>
                  <a:srgbClr val="CE9178"/>
                </a:solidFill>
                <a:effectLst/>
                <a:latin typeface="Consolas" panose="020B0609020204030204" pitchFamily="49" charset="0"/>
              </a:rPr>
              <a:t>black</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box-shadow</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5px</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2px</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0</a:t>
            </a:r>
            <a:r>
              <a:rPr lang="en-IN" sz="1400" b="0" dirty="0">
                <a:solidFill>
                  <a:srgbClr val="CCCCCC"/>
                </a:solidFill>
                <a:effectLst/>
                <a:latin typeface="Consolas" panose="020B0609020204030204" pitchFamily="49" charset="0"/>
              </a:rPr>
              <a:t> </a:t>
            </a:r>
            <a:r>
              <a:rPr lang="en-IN" sz="1400" b="0" dirty="0" err="1">
                <a:solidFill>
                  <a:srgbClr val="DCDCAA"/>
                </a:solidFill>
                <a:effectLst/>
                <a:latin typeface="Consolas" panose="020B0609020204030204" pitchFamily="49" charset="0"/>
              </a:rPr>
              <a:t>rgb</a:t>
            </a:r>
            <a:r>
              <a:rPr lang="en-IN" sz="1400" b="0" dirty="0">
                <a:solidFill>
                  <a:srgbClr val="CCCCCC"/>
                </a:solidFill>
                <a:effectLst/>
                <a:latin typeface="Consolas" panose="020B0609020204030204" pitchFamily="49" charset="0"/>
              </a:rPr>
              <a:t>(</a:t>
            </a:r>
            <a:r>
              <a:rPr lang="en-IN" sz="1400" b="0" dirty="0">
                <a:solidFill>
                  <a:srgbClr val="B5CEA8"/>
                </a:solidFill>
                <a:effectLst/>
                <a:latin typeface="Consolas" panose="020B0609020204030204" pitchFamily="49" charset="0"/>
              </a:rPr>
              <a:t>39</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39</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39</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p>
          <a:p>
            <a:r>
              <a:rPr lang="en-IN" sz="1400" b="0" dirty="0">
                <a:solidFill>
                  <a:srgbClr val="CCCCCC"/>
                </a:solidFill>
                <a:effectLst/>
                <a:latin typeface="Consolas" panose="020B0609020204030204" pitchFamily="49" charset="0"/>
              </a:rPr>
              <a:t>  </a:t>
            </a:r>
            <a:r>
              <a:rPr lang="en-IN" sz="1400" b="0" dirty="0">
                <a:solidFill>
                  <a:srgbClr val="D7BA7D"/>
                </a:solidFill>
                <a:effectLst/>
                <a:latin typeface="Consolas" panose="020B0609020204030204" pitchFamily="49" charset="0"/>
              </a:rPr>
              <a:t>span</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font-size</a:t>
            </a:r>
            <a:r>
              <a:rPr lang="en-IN" sz="1400" b="0" dirty="0">
                <a:solidFill>
                  <a:srgbClr val="CCCCCC"/>
                </a:solidFill>
                <a:effectLst/>
                <a:latin typeface="Consolas" panose="020B0609020204030204" pitchFamily="49" charset="0"/>
              </a:rPr>
              <a:t>: </a:t>
            </a:r>
            <a:r>
              <a:rPr lang="en-IN" sz="1400" b="0" dirty="0">
                <a:solidFill>
                  <a:srgbClr val="B5CEA8"/>
                </a:solidFill>
                <a:effectLst/>
                <a:latin typeface="Consolas" panose="020B0609020204030204" pitchFamily="49" charset="0"/>
              </a:rPr>
              <a:t>30px</a:t>
            </a:r>
            <a:r>
              <a:rPr lang="en-IN" sz="1400" b="0" dirty="0">
                <a:solidFill>
                  <a:srgbClr val="CCCCCC"/>
                </a:solidFill>
                <a:effectLst/>
                <a:latin typeface="Consolas" panose="020B0609020204030204" pitchFamily="49" charset="0"/>
              </a:rPr>
              <a:t>;</a:t>
            </a:r>
          </a:p>
          <a:p>
            <a:r>
              <a:rPr lang="en-IN" sz="1400" b="0" dirty="0">
                <a:solidFill>
                  <a:srgbClr val="CCCCCC"/>
                </a:solidFill>
                <a:effectLst/>
                <a:latin typeface="Consolas" panose="020B0609020204030204" pitchFamily="49" charset="0"/>
              </a:rPr>
              <a:t>  }</a:t>
            </a:r>
          </a:p>
          <a:p>
            <a:endParaRPr lang="en-IN" sz="1400" dirty="0"/>
          </a:p>
        </p:txBody>
      </p:sp>
      <p:sp>
        <p:nvSpPr>
          <p:cNvPr id="2" name="TextBox 1">
            <a:extLst>
              <a:ext uri="{FF2B5EF4-FFF2-40B4-BE49-F238E27FC236}">
                <a16:creationId xmlns:a16="http://schemas.microsoft.com/office/drawing/2014/main" id="{6922DCCF-35C8-B35D-B3E2-FB418037A0E5}"/>
              </a:ext>
            </a:extLst>
          </p:cNvPr>
          <p:cNvSpPr txBox="1"/>
          <p:nvPr/>
        </p:nvSpPr>
        <p:spPr>
          <a:xfrm>
            <a:off x="6934200" y="342900"/>
            <a:ext cx="3657600" cy="923330"/>
          </a:xfrm>
          <a:prstGeom prst="rect">
            <a:avLst/>
          </a:prstGeom>
          <a:noFill/>
        </p:spPr>
        <p:txBody>
          <a:bodyPr wrap="square" rtlCol="0">
            <a:spAutoFit/>
          </a:bodyPr>
          <a:lstStyle/>
          <a:p>
            <a:pPr algn="ctr"/>
            <a:r>
              <a:rPr lang="en-IN" sz="5400" b="1" u="sng" dirty="0">
                <a:latin typeface="Arial Black" panose="020B0A04020102020204" pitchFamily="34" charset="0"/>
              </a:rPr>
              <a:t>CSS</a:t>
            </a:r>
          </a:p>
        </p:txBody>
      </p:sp>
    </p:spTree>
    <p:extLst>
      <p:ext uri="{BB962C8B-B14F-4D97-AF65-F5344CB8AC3E}">
        <p14:creationId xmlns:p14="http://schemas.microsoft.com/office/powerpoint/2010/main" val="1880063363"/>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56</TotalTime>
  <Words>1863</Words>
  <Application>Microsoft Office PowerPoint</Application>
  <PresentationFormat>Custom</PresentationFormat>
  <Paragraphs>228</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 Black</vt:lpstr>
      <vt:lpstr>Computer Says No</vt:lpstr>
      <vt:lpstr>Consolas</vt:lpstr>
      <vt:lpstr>Calibri</vt:lpstr>
      <vt:lpstr>Agency FB</vt:lpstr>
      <vt:lpstr>Arial</vt:lpstr>
      <vt:lpstr>Poppins Light</vt:lpstr>
      <vt:lpstr>Futura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Futuristic Illustrative Artificial Intelligence Project Presentation</dc:title>
  <dc:creator>Stuti Sinha</dc:creator>
  <cp:lastModifiedBy>Stuti Sinha</cp:lastModifiedBy>
  <cp:revision>3</cp:revision>
  <dcterms:created xsi:type="dcterms:W3CDTF">2006-08-16T00:00:00Z</dcterms:created>
  <dcterms:modified xsi:type="dcterms:W3CDTF">2023-11-21T09:09:24Z</dcterms:modified>
  <dc:identifier>DAF0l_oDxAM</dc:identifier>
</cp:coreProperties>
</file>

<file path=docProps/thumbnail.jpeg>
</file>